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81" r:id="rId1"/>
  </p:sldMasterIdLst>
  <p:sldIdLst>
    <p:sldId id="256" r:id="rId2"/>
    <p:sldId id="257" r:id="rId3"/>
    <p:sldId id="25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91" r:id="rId18"/>
    <p:sldId id="282" r:id="rId19"/>
    <p:sldId id="285" r:id="rId20"/>
    <p:sldId id="286" r:id="rId21"/>
    <p:sldId id="259" r:id="rId22"/>
    <p:sldId id="261" r:id="rId23"/>
    <p:sldId id="262" r:id="rId24"/>
    <p:sldId id="263" r:id="rId25"/>
    <p:sldId id="264" r:id="rId26"/>
    <p:sldId id="265" r:id="rId27"/>
    <p:sldId id="267" r:id="rId28"/>
    <p:sldId id="266" r:id="rId29"/>
    <p:sldId id="289" r:id="rId30"/>
    <p:sldId id="290"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7" autoAdjust="0"/>
    <p:restoredTop sz="94660"/>
  </p:normalViewPr>
  <p:slideViewPr>
    <p:cSldViewPr snapToGrid="0">
      <p:cViewPr varScale="1">
        <p:scale>
          <a:sx n="86" d="100"/>
          <a:sy n="86" d="100"/>
        </p:scale>
        <p:origin x="677"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911405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5306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07436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149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90784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111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2607618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862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pPr/>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102340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2112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pPr/>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1730119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2607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2248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36769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pPr/>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173068608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6314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2/12/2020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6754687"/>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x-rates.com/graph/?from=INR&amp;to=AUD" TargetMode="External"/><Relationship Id="rId13" Type="http://schemas.openxmlformats.org/officeDocument/2006/relationships/hyperlink" Target="http://www.x-rates.com/graph/?from=SGD&amp;to=INR" TargetMode="External"/><Relationship Id="rId18" Type="http://schemas.openxmlformats.org/officeDocument/2006/relationships/hyperlink" Target="http://www.x-rates.com/graph/?from=JPY&amp;to=INR" TargetMode="External"/><Relationship Id="rId3" Type="http://schemas.openxmlformats.org/officeDocument/2006/relationships/hyperlink" Target="http://www.x-rates.com/graph/?from=USD&amp;to=INR" TargetMode="External"/><Relationship Id="rId21" Type="http://schemas.openxmlformats.org/officeDocument/2006/relationships/hyperlink" Target="http://www.x-rates.com/graph/?from=CNY&amp;to=INR" TargetMode="External"/><Relationship Id="rId7" Type="http://schemas.openxmlformats.org/officeDocument/2006/relationships/hyperlink" Target="http://www.x-rates.com/graph/?from=GBP&amp;to=INR" TargetMode="External"/><Relationship Id="rId12" Type="http://schemas.openxmlformats.org/officeDocument/2006/relationships/hyperlink" Target="http://www.x-rates.com/graph/?from=INR&amp;to=SGD" TargetMode="External"/><Relationship Id="rId17" Type="http://schemas.openxmlformats.org/officeDocument/2006/relationships/hyperlink" Target="http://www.x-rates.com/graph/?from=MYR&amp;to=INR" TargetMode="External"/><Relationship Id="rId2" Type="http://schemas.openxmlformats.org/officeDocument/2006/relationships/hyperlink" Target="http://www.x-rates.com/graph/?from=INR&amp;to=USD" TargetMode="External"/><Relationship Id="rId16" Type="http://schemas.openxmlformats.org/officeDocument/2006/relationships/hyperlink" Target="http://www.x-rates.com/graph/?from=INR&amp;to=MYR" TargetMode="External"/><Relationship Id="rId20" Type="http://schemas.openxmlformats.org/officeDocument/2006/relationships/hyperlink" Target="http://www.x-rates.com/graph/?from=INR&amp;to=CNY" TargetMode="External"/><Relationship Id="rId1" Type="http://schemas.openxmlformats.org/officeDocument/2006/relationships/slideLayout" Target="../slideLayouts/slideLayout2.xml"/><Relationship Id="rId6" Type="http://schemas.openxmlformats.org/officeDocument/2006/relationships/hyperlink" Target="http://www.x-rates.com/graph/?from=INR&amp;to=GBP" TargetMode="External"/><Relationship Id="rId11" Type="http://schemas.openxmlformats.org/officeDocument/2006/relationships/hyperlink" Target="http://www.x-rates.com/graph/?from=CAD&amp;to=INR" TargetMode="External"/><Relationship Id="rId5" Type="http://schemas.openxmlformats.org/officeDocument/2006/relationships/hyperlink" Target="http://www.x-rates.com/graph/?from=EUR&amp;to=INR" TargetMode="External"/><Relationship Id="rId15" Type="http://schemas.openxmlformats.org/officeDocument/2006/relationships/hyperlink" Target="http://www.x-rates.com/graph/?from=CHF&amp;to=INR" TargetMode="External"/><Relationship Id="rId10" Type="http://schemas.openxmlformats.org/officeDocument/2006/relationships/hyperlink" Target="http://www.x-rates.com/graph/?from=INR&amp;to=CAD" TargetMode="External"/><Relationship Id="rId19" Type="http://schemas.openxmlformats.org/officeDocument/2006/relationships/hyperlink" Target="http://www.x-rates.com/graph/?from=INR&amp;to=JPY" TargetMode="External"/><Relationship Id="rId4" Type="http://schemas.openxmlformats.org/officeDocument/2006/relationships/hyperlink" Target="http://www.x-rates.com/graph/?from=INR&amp;to=EUR" TargetMode="External"/><Relationship Id="rId9" Type="http://schemas.openxmlformats.org/officeDocument/2006/relationships/hyperlink" Target="http://www.x-rates.com/graph/?from=AUD&amp;to=INR" TargetMode="External"/><Relationship Id="rId14" Type="http://schemas.openxmlformats.org/officeDocument/2006/relationships/hyperlink" Target="http://www.x-rates.com/graph/?from=INR&amp;to=CHF" TargetMode="External"/></Relationships>
</file>

<file path=ppt/slides/_rels/slide22.xml.rels><?xml version="1.0" encoding="UTF-8" standalone="yes"?>
<Relationships xmlns="http://schemas.openxmlformats.org/package/2006/relationships"><Relationship Id="rId13" Type="http://schemas.openxmlformats.org/officeDocument/2006/relationships/hyperlink" Target="http://www.x-rates.com/graph/?from=GBP&amp;to=INR" TargetMode="External"/><Relationship Id="rId18" Type="http://schemas.openxmlformats.org/officeDocument/2006/relationships/hyperlink" Target="http://www.x-rates.com/graph/?from=INR&amp;to=CAD" TargetMode="External"/><Relationship Id="rId26" Type="http://schemas.openxmlformats.org/officeDocument/2006/relationships/hyperlink" Target="http://www.x-rates.com/graph/?from=INR&amp;to=HRK" TargetMode="External"/><Relationship Id="rId39" Type="http://schemas.openxmlformats.org/officeDocument/2006/relationships/hyperlink" Target="http://www.x-rates.com/graph/?from=HUF&amp;to=INR" TargetMode="External"/><Relationship Id="rId21" Type="http://schemas.openxmlformats.org/officeDocument/2006/relationships/hyperlink" Target="http://www.x-rates.com/graph/?from=CLP&amp;to=INR" TargetMode="External"/><Relationship Id="rId34" Type="http://schemas.openxmlformats.org/officeDocument/2006/relationships/hyperlink" Target="http://www.x-rates.com/graph/?from=INR&amp;to=EUR" TargetMode="External"/><Relationship Id="rId42" Type="http://schemas.openxmlformats.org/officeDocument/2006/relationships/hyperlink" Target="http://www.x-rates.com/graph/?from=INR&amp;to=IDR" TargetMode="External"/><Relationship Id="rId7" Type="http://schemas.openxmlformats.org/officeDocument/2006/relationships/hyperlink" Target="http://www.x-rates.com/graph/?from=BHD&amp;to=INR" TargetMode="External"/><Relationship Id="rId2" Type="http://schemas.openxmlformats.org/officeDocument/2006/relationships/hyperlink" Target="http://www.x-rates.com/graph/?from=INR&amp;to=ARS" TargetMode="External"/><Relationship Id="rId16" Type="http://schemas.openxmlformats.org/officeDocument/2006/relationships/hyperlink" Target="http://www.x-rates.com/graph/?from=INR&amp;to=BGN" TargetMode="External"/><Relationship Id="rId20" Type="http://schemas.openxmlformats.org/officeDocument/2006/relationships/hyperlink" Target="http://www.x-rates.com/graph/?from=INR&amp;to=CLP" TargetMode="External"/><Relationship Id="rId29" Type="http://schemas.openxmlformats.org/officeDocument/2006/relationships/hyperlink" Target="http://www.x-rates.com/graph/?from=CZK&amp;to=INR" TargetMode="External"/><Relationship Id="rId41" Type="http://schemas.openxmlformats.org/officeDocument/2006/relationships/hyperlink" Target="http://www.x-rates.com/graph/?from=ISK&amp;to=INR" TargetMode="External"/><Relationship Id="rId1" Type="http://schemas.openxmlformats.org/officeDocument/2006/relationships/slideLayout" Target="../slideLayouts/slideLayout2.xml"/><Relationship Id="rId6" Type="http://schemas.openxmlformats.org/officeDocument/2006/relationships/hyperlink" Target="http://www.x-rates.com/graph/?from=INR&amp;to=BHD" TargetMode="External"/><Relationship Id="rId11" Type="http://schemas.openxmlformats.org/officeDocument/2006/relationships/hyperlink" Target="http://www.x-rates.com/graph/?from=BRL&amp;to=INR" TargetMode="External"/><Relationship Id="rId24" Type="http://schemas.openxmlformats.org/officeDocument/2006/relationships/hyperlink" Target="http://www.x-rates.com/graph/?from=INR&amp;to=COP" TargetMode="External"/><Relationship Id="rId32" Type="http://schemas.openxmlformats.org/officeDocument/2006/relationships/hyperlink" Target="http://www.x-rates.com/graph/?from=INR&amp;to=AED" TargetMode="External"/><Relationship Id="rId37" Type="http://schemas.openxmlformats.org/officeDocument/2006/relationships/hyperlink" Target="http://www.x-rates.com/graph/?from=HKD&amp;to=INR" TargetMode="External"/><Relationship Id="rId40" Type="http://schemas.openxmlformats.org/officeDocument/2006/relationships/hyperlink" Target="http://www.x-rates.com/graph/?from=INR&amp;to=ISK" TargetMode="External"/><Relationship Id="rId5" Type="http://schemas.openxmlformats.org/officeDocument/2006/relationships/hyperlink" Target="http://www.x-rates.com/graph/?from=AUD&amp;to=INR" TargetMode="External"/><Relationship Id="rId15" Type="http://schemas.openxmlformats.org/officeDocument/2006/relationships/hyperlink" Target="http://www.x-rates.com/graph/?from=BND&amp;to=INR" TargetMode="External"/><Relationship Id="rId23" Type="http://schemas.openxmlformats.org/officeDocument/2006/relationships/hyperlink" Target="http://www.x-rates.com/graph/?from=CNY&amp;to=INR" TargetMode="External"/><Relationship Id="rId28" Type="http://schemas.openxmlformats.org/officeDocument/2006/relationships/hyperlink" Target="http://www.x-rates.com/graph/?from=INR&amp;to=CZK" TargetMode="External"/><Relationship Id="rId36" Type="http://schemas.openxmlformats.org/officeDocument/2006/relationships/hyperlink" Target="http://www.x-rates.com/graph/?from=INR&amp;to=HKD" TargetMode="External"/><Relationship Id="rId10" Type="http://schemas.openxmlformats.org/officeDocument/2006/relationships/hyperlink" Target="http://www.x-rates.com/graph/?from=INR&amp;to=BRL" TargetMode="External"/><Relationship Id="rId19" Type="http://schemas.openxmlformats.org/officeDocument/2006/relationships/hyperlink" Target="http://www.x-rates.com/graph/?from=CAD&amp;to=INR" TargetMode="External"/><Relationship Id="rId31" Type="http://schemas.openxmlformats.org/officeDocument/2006/relationships/hyperlink" Target="http://www.x-rates.com/graph/?from=DKK&amp;to=INR" TargetMode="External"/><Relationship Id="rId4" Type="http://schemas.openxmlformats.org/officeDocument/2006/relationships/hyperlink" Target="http://www.x-rates.com/graph/?from=INR&amp;to=AUD" TargetMode="External"/><Relationship Id="rId9" Type="http://schemas.openxmlformats.org/officeDocument/2006/relationships/hyperlink" Target="http://www.x-rates.com/graph/?from=BWP&amp;to=INR" TargetMode="External"/><Relationship Id="rId14" Type="http://schemas.openxmlformats.org/officeDocument/2006/relationships/hyperlink" Target="http://www.x-rates.com/graph/?from=INR&amp;to=BND" TargetMode="External"/><Relationship Id="rId22" Type="http://schemas.openxmlformats.org/officeDocument/2006/relationships/hyperlink" Target="http://www.x-rates.com/graph/?from=INR&amp;to=CNY" TargetMode="External"/><Relationship Id="rId27" Type="http://schemas.openxmlformats.org/officeDocument/2006/relationships/hyperlink" Target="http://www.x-rates.com/graph/?from=HRK&amp;to=INR" TargetMode="External"/><Relationship Id="rId30" Type="http://schemas.openxmlformats.org/officeDocument/2006/relationships/hyperlink" Target="http://www.x-rates.com/graph/?from=INR&amp;to=DKK" TargetMode="External"/><Relationship Id="rId35" Type="http://schemas.openxmlformats.org/officeDocument/2006/relationships/hyperlink" Target="http://www.x-rates.com/graph/?from=EUR&amp;to=INR" TargetMode="External"/><Relationship Id="rId43" Type="http://schemas.openxmlformats.org/officeDocument/2006/relationships/hyperlink" Target="http://www.x-rates.com/graph/?from=IDR&amp;to=INR" TargetMode="External"/><Relationship Id="rId8" Type="http://schemas.openxmlformats.org/officeDocument/2006/relationships/hyperlink" Target="http://www.x-rates.com/graph/?from=INR&amp;to=BWP" TargetMode="External"/><Relationship Id="rId3" Type="http://schemas.openxmlformats.org/officeDocument/2006/relationships/hyperlink" Target="http://www.x-rates.com/graph/?from=ARS&amp;to=INR" TargetMode="External"/><Relationship Id="rId12" Type="http://schemas.openxmlformats.org/officeDocument/2006/relationships/hyperlink" Target="http://www.x-rates.com/graph/?from=INR&amp;to=GBP" TargetMode="External"/><Relationship Id="rId17" Type="http://schemas.openxmlformats.org/officeDocument/2006/relationships/hyperlink" Target="http://www.x-rates.com/graph/?from=BGN&amp;to=INR" TargetMode="External"/><Relationship Id="rId25" Type="http://schemas.openxmlformats.org/officeDocument/2006/relationships/hyperlink" Target="http://www.x-rates.com/graph/?from=COP&amp;to=INR" TargetMode="External"/><Relationship Id="rId33" Type="http://schemas.openxmlformats.org/officeDocument/2006/relationships/hyperlink" Target="http://www.x-rates.com/graph/?from=AED&amp;to=INR" TargetMode="External"/><Relationship Id="rId38" Type="http://schemas.openxmlformats.org/officeDocument/2006/relationships/hyperlink" Target="http://www.x-rates.com/graph/?from=INR&amp;to=HUF"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1FD7C2F-8F1E-49D5-9C33-1AB8DB6A6BB6}"/>
              </a:ext>
            </a:extLst>
          </p:cNvPr>
          <p:cNvSpPr>
            <a:spLocks noGrp="1"/>
          </p:cNvSpPr>
          <p:nvPr>
            <p:ph idx="1"/>
          </p:nvPr>
        </p:nvSpPr>
        <p:spPr>
          <a:xfrm>
            <a:off x="186431" y="88777"/>
            <a:ext cx="11771789" cy="6769223"/>
          </a:xfrm>
        </p:spPr>
        <p:txBody>
          <a:bodyPr>
            <a:normAutofit/>
          </a:bodyPr>
          <a:lstStyle/>
          <a:p>
            <a:pPr marL="0" indent="0" algn="ctr">
              <a:buNone/>
            </a:pPr>
            <a:r>
              <a:rPr lang="en-US" sz="2800" b="1" dirty="0"/>
              <a:t>Unit-2</a:t>
            </a:r>
          </a:p>
          <a:p>
            <a:pPr marL="0" indent="0" algn="ctr">
              <a:buNone/>
            </a:pPr>
            <a:r>
              <a:rPr lang="en-US" sz="2800" b="1" dirty="0"/>
              <a:t>Foreign Exchange Rate:</a:t>
            </a:r>
          </a:p>
          <a:p>
            <a:pPr marL="0" indent="0">
              <a:buNone/>
            </a:pPr>
            <a:r>
              <a:rPr lang="en-US" sz="2800" dirty="0"/>
              <a:t>    </a:t>
            </a:r>
            <a:r>
              <a:rPr lang="en-US" sz="2400" dirty="0"/>
              <a:t>Foreign exchange rate refers to the rate at which one country’s currency is converted into another country’s currency.</a:t>
            </a:r>
          </a:p>
          <a:p>
            <a:pPr marL="0" indent="0">
              <a:buNone/>
            </a:pPr>
            <a:r>
              <a:rPr lang="en-US" sz="2400" dirty="0"/>
              <a:t>   In other words, it is the rate at which one currency is  exchanged for another currency. Thus, the rate of exchange between the Indian rupee and the U.S dollar is $1 = ₹70, It means that we have to pay ₹ 70 to obtain $1.</a:t>
            </a:r>
          </a:p>
          <a:p>
            <a:pPr marL="0" indent="0">
              <a:buNone/>
            </a:pPr>
            <a:r>
              <a:rPr lang="en-US" sz="2400" dirty="0"/>
              <a:t>  Hence,  the rate of exchange expresses the external purchasing power of a currency.</a:t>
            </a:r>
          </a:p>
          <a:p>
            <a:pPr marL="0" indent="0">
              <a:buNone/>
            </a:pPr>
            <a:r>
              <a:rPr lang="en-US" sz="2400" dirty="0"/>
              <a:t>     In the foreign exchange market, the exchange rate of a currency is determined by the forces of demand for and the supply of foreign exchange.</a:t>
            </a:r>
          </a:p>
          <a:p>
            <a:pPr marL="0" indent="0">
              <a:buNone/>
            </a:pPr>
            <a:r>
              <a:rPr lang="en-US" sz="2400" dirty="0"/>
              <a:t>   The demand for foreign exchange arises from the following:</a:t>
            </a:r>
          </a:p>
          <a:p>
            <a:pPr marL="457200" indent="-457200">
              <a:buAutoNum type="arabicPeriod"/>
            </a:pPr>
            <a:r>
              <a:rPr lang="en-US" sz="2400" dirty="0"/>
              <a:t>Import of goods and services.</a:t>
            </a:r>
          </a:p>
          <a:p>
            <a:pPr marL="457200" indent="-457200">
              <a:buAutoNum type="arabicPeriod"/>
            </a:pPr>
            <a:r>
              <a:rPr lang="en-US" sz="2400" dirty="0"/>
              <a:t>Foreign exchange is needed to meet expenditure incurred in foreign tours</a:t>
            </a:r>
          </a:p>
          <a:p>
            <a:pPr marL="457200" indent="-457200">
              <a:buAutoNum type="arabicPeriod"/>
            </a:pPr>
            <a:endParaRPr lang="en-US" sz="2400" dirty="0"/>
          </a:p>
          <a:p>
            <a:pPr marL="0" indent="0">
              <a:buNone/>
            </a:pPr>
            <a:endParaRPr lang="en-IN" sz="2800" b="1" dirty="0"/>
          </a:p>
        </p:txBody>
      </p:sp>
    </p:spTree>
    <p:extLst>
      <p:ext uri="{BB962C8B-B14F-4D97-AF65-F5344CB8AC3E}">
        <p14:creationId xmlns:p14="http://schemas.microsoft.com/office/powerpoint/2010/main" val="132147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6430" y="62144"/>
                <a:ext cx="11335009" cy="6795855"/>
              </a:xfrm>
            </p:spPr>
            <p:txBody>
              <a:bodyPr>
                <a:normAutofit/>
              </a:bodyPr>
              <a:lstStyle/>
              <a:p>
                <a:pPr>
                  <a:buNone/>
                </a:pPr>
                <a:r>
                  <a:rPr lang="en-US" sz="2400" dirty="0"/>
                  <a:t>          It is clear form the above diagram the P.P.P curve is fluctuating in character. In addition the curves the commodity exports and commodity import points also fluctuates. </a:t>
                </a:r>
              </a:p>
              <a:p>
                <a:pPr>
                  <a:buNone/>
                </a:pPr>
                <a:r>
                  <a:rPr lang="en-US" sz="2400" dirty="0"/>
                  <a:t>          DD is the demand curve of foreign exchange and SS is the supply of foreign exchange. The interaction of these two curves determined the market rate of exchange. OR is the market rate of exchange and OQ represents the quantity of foreign exchange demanded and supplied curves.</a:t>
                </a:r>
              </a:p>
              <a:p>
                <a:pPr>
                  <a:buNone/>
                </a:pPr>
                <a14:m>
                  <m:oMath xmlns:m="http://schemas.openxmlformats.org/officeDocument/2006/math">
                    <m:sSub>
                      <m:sSubPr>
                        <m:ctrlPr>
                          <a:rPr lang="en-US" sz="2400" i="1">
                            <a:latin typeface="Cambria Math" panose="02040503050406030204" pitchFamily="18" charset="0"/>
                          </a:rPr>
                        </m:ctrlPr>
                      </m:sSubPr>
                      <m:e>
                        <m:r>
                          <a:rPr lang="en-IN" sz="2400" b="0" i="1" smtClean="0">
                            <a:latin typeface="Cambria Math" panose="02040503050406030204" pitchFamily="18" charset="0"/>
                          </a:rPr>
                          <m:t>𝐷</m:t>
                        </m:r>
                      </m:e>
                      <m:sub>
                        <m:r>
                          <a:rPr lang="en-US" sz="2400">
                            <a:latin typeface="Cambria Math" panose="02040503050406030204" pitchFamily="18" charset="0"/>
                          </a:rPr>
                          <m:t>1</m:t>
                        </m:r>
                      </m:sub>
                    </m:sSub>
                    <m:sSub>
                      <m:sSubPr>
                        <m:ctrlPr>
                          <a:rPr lang="en-US" sz="2400" i="1">
                            <a:latin typeface="Cambria Math" panose="02040503050406030204" pitchFamily="18" charset="0"/>
                          </a:rPr>
                        </m:ctrlPr>
                      </m:sSubPr>
                      <m:e>
                        <m:r>
                          <a:rPr lang="en-IN" sz="2400" b="0" i="1" smtClean="0">
                            <a:latin typeface="Cambria Math" panose="02040503050406030204" pitchFamily="18" charset="0"/>
                          </a:rPr>
                          <m:t>𝐷</m:t>
                        </m:r>
                      </m:e>
                      <m:sub>
                        <m:r>
                          <a:rPr lang="en-US" sz="2400">
                            <a:latin typeface="Cambria Math" panose="02040503050406030204" pitchFamily="18" charset="0"/>
                          </a:rPr>
                          <m:t>1</m:t>
                        </m:r>
                      </m:sub>
                    </m:sSub>
                  </m:oMath>
                </a14:m>
                <a:r>
                  <a:rPr lang="en-US" sz="2400" dirty="0"/>
                  <a:t> and S1S1 shows shifts in demand and supply curves respectively due to changes in the quantity demanded and supplied. This will leads to fluctuations in the market rate of exchange around the normal rate of exchange.</a:t>
                </a:r>
              </a:p>
              <a:p>
                <a:pPr>
                  <a:buNone/>
                </a:pPr>
                <a:r>
                  <a:rPr lang="en-US" sz="2400" dirty="0"/>
                  <a:t>         The normal rate of exchange is determined by the purchasing power parity.</a:t>
                </a:r>
              </a:p>
              <a:p>
                <a:pPr>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6430" y="62144"/>
                <a:ext cx="11335009" cy="6795855"/>
              </a:xfrm>
              <a:blipFill>
                <a:blip r:embed="rId2"/>
                <a:stretch>
                  <a:fillRect t="-717" r="-861"/>
                </a:stretch>
              </a:blipFill>
            </p:spPr>
            <p:txBody>
              <a:bodyPr/>
              <a:lstStyle/>
              <a:p>
                <a:r>
                  <a:rPr lang="en-IN">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585194-0765-45FF-AF9D-0EDCDE4CEDAC}"/>
              </a:ext>
            </a:extLst>
          </p:cNvPr>
          <p:cNvSpPr>
            <a:spLocks noGrp="1"/>
          </p:cNvSpPr>
          <p:nvPr>
            <p:ph idx="1"/>
          </p:nvPr>
        </p:nvSpPr>
        <p:spPr>
          <a:xfrm>
            <a:off x="142043" y="62144"/>
            <a:ext cx="11745157" cy="6711518"/>
          </a:xfrm>
        </p:spPr>
        <p:txBody>
          <a:bodyPr>
            <a:normAutofit/>
          </a:bodyPr>
          <a:lstStyle/>
          <a:p>
            <a:pPr marL="0" indent="0">
              <a:buNone/>
            </a:pPr>
            <a:r>
              <a:rPr lang="en-IN" sz="2400" b="1" dirty="0"/>
              <a:t>Limitations:</a:t>
            </a:r>
          </a:p>
          <a:p>
            <a:pPr marL="457200" indent="-457200">
              <a:buFont typeface="+mj-lt"/>
              <a:buAutoNum type="arabicPeriod"/>
            </a:pPr>
            <a:r>
              <a:rPr lang="en-IN" sz="2400" b="1" dirty="0"/>
              <a:t>One sided:</a:t>
            </a:r>
          </a:p>
          <a:p>
            <a:pPr marL="0" indent="0">
              <a:buNone/>
            </a:pPr>
            <a:r>
              <a:rPr lang="en-IN" sz="2400" b="1" dirty="0"/>
              <a:t>      </a:t>
            </a:r>
            <a:r>
              <a:rPr lang="en-IN" sz="2400" dirty="0"/>
              <a:t>This theory is one sided because it considers supply of foreign exchange only.</a:t>
            </a:r>
          </a:p>
          <a:p>
            <a:pPr marL="0" indent="0">
              <a:buNone/>
            </a:pPr>
            <a:r>
              <a:rPr lang="en-IN" sz="2400" dirty="0"/>
              <a:t>      In the process it ignores completely the demand side of the theory.</a:t>
            </a:r>
          </a:p>
          <a:p>
            <a:pPr marL="457200" indent="-457200">
              <a:buFont typeface="+mj-lt"/>
              <a:buAutoNum type="arabicPeriod" startAt="2"/>
            </a:pPr>
            <a:r>
              <a:rPr lang="en-IN" sz="2400" b="1" dirty="0"/>
              <a:t>Ignores capital Movements:</a:t>
            </a:r>
          </a:p>
          <a:p>
            <a:pPr marL="0" indent="0">
              <a:buNone/>
            </a:pPr>
            <a:r>
              <a:rPr lang="en-IN" sz="2400" b="1" dirty="0"/>
              <a:t>    </a:t>
            </a:r>
            <a:r>
              <a:rPr lang="en-IN" sz="2400" dirty="0"/>
              <a:t>  The theory considers the movements of goods only and neglected capital movements.</a:t>
            </a:r>
          </a:p>
          <a:p>
            <a:pPr marL="457200" indent="-457200">
              <a:buFont typeface="+mj-lt"/>
              <a:buAutoNum type="arabicPeriod" startAt="3"/>
            </a:pPr>
            <a:r>
              <a:rPr lang="en-IN" sz="2400" b="1" dirty="0"/>
              <a:t>Ignores quality of goods:</a:t>
            </a:r>
          </a:p>
          <a:p>
            <a:pPr marL="0" indent="0">
              <a:buNone/>
            </a:pPr>
            <a:r>
              <a:rPr lang="en-IN" sz="2400" b="1" dirty="0"/>
              <a:t>     </a:t>
            </a:r>
            <a:r>
              <a:rPr lang="en-IN" sz="2400" dirty="0"/>
              <a:t>This theory does not considered differences in quality of goods between the different countries.</a:t>
            </a:r>
            <a:endParaRPr lang="en-IN" sz="2400" b="1" dirty="0"/>
          </a:p>
          <a:p>
            <a:pPr marL="457200" indent="-457200">
              <a:buFont typeface="+mj-lt"/>
              <a:buAutoNum type="arabicPeriod" startAt="4"/>
            </a:pPr>
            <a:r>
              <a:rPr lang="en-IN" sz="2400" b="1" dirty="0"/>
              <a:t>Neglect of invisible goods:</a:t>
            </a:r>
          </a:p>
          <a:p>
            <a:pPr marL="0" indent="0">
              <a:buNone/>
            </a:pPr>
            <a:r>
              <a:rPr lang="en-IN" sz="2400" b="1" dirty="0"/>
              <a:t>     </a:t>
            </a:r>
            <a:r>
              <a:rPr lang="en-IN" sz="2400" dirty="0"/>
              <a:t>The theory does not take into account trade in invisible goods, which also forms a part of international trade. </a:t>
            </a:r>
            <a:endParaRPr lang="en-IN" sz="2400" b="1" dirty="0"/>
          </a:p>
          <a:p>
            <a:pPr marL="0" indent="0">
              <a:buNone/>
            </a:pPr>
            <a:endParaRPr lang="en-IN" sz="2400" dirty="0"/>
          </a:p>
        </p:txBody>
      </p:sp>
    </p:spTree>
    <p:extLst>
      <p:ext uri="{BB962C8B-B14F-4D97-AF65-F5344CB8AC3E}">
        <p14:creationId xmlns:p14="http://schemas.microsoft.com/office/powerpoint/2010/main" val="3381371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507F0C-E171-4FEC-98DA-1BA9D62B0208}"/>
              </a:ext>
            </a:extLst>
          </p:cNvPr>
          <p:cNvSpPr>
            <a:spLocks noGrp="1"/>
          </p:cNvSpPr>
          <p:nvPr>
            <p:ph idx="1"/>
          </p:nvPr>
        </p:nvSpPr>
        <p:spPr>
          <a:xfrm>
            <a:off x="106533" y="97654"/>
            <a:ext cx="11567604" cy="6507332"/>
          </a:xfrm>
        </p:spPr>
        <p:txBody>
          <a:bodyPr>
            <a:normAutofit/>
          </a:bodyPr>
          <a:lstStyle/>
          <a:p>
            <a:pPr marL="457200" indent="-457200">
              <a:buFont typeface="+mj-lt"/>
              <a:buAutoNum type="arabicPeriod" startAt="5"/>
            </a:pPr>
            <a:r>
              <a:rPr lang="en-IN" sz="2400" b="1" dirty="0"/>
              <a:t>Difficulties  of Index Number:</a:t>
            </a:r>
          </a:p>
          <a:p>
            <a:pPr marL="457200" indent="-457200">
              <a:buNone/>
            </a:pPr>
            <a:r>
              <a:rPr lang="en-IN" sz="2400" dirty="0"/>
              <a:t>         In order to measure purchasing power, price index numbers are used. But there are many conceptual and practical difficulties in the construction of price index numbers</a:t>
            </a:r>
            <a:r>
              <a:rPr lang="en-IN" sz="2400" b="1" dirty="0"/>
              <a:t>.</a:t>
            </a:r>
          </a:p>
          <a:p>
            <a:pPr marL="457200" indent="-457200">
              <a:buFont typeface="+mj-lt"/>
              <a:buAutoNum type="arabicPeriod" startAt="6"/>
            </a:pPr>
            <a:r>
              <a:rPr lang="en-IN" sz="2400" b="1" dirty="0"/>
              <a:t>Long Run theory only:</a:t>
            </a:r>
          </a:p>
          <a:p>
            <a:pPr marL="457200" indent="-457200">
              <a:buNone/>
            </a:pPr>
            <a:r>
              <a:rPr lang="en-IN" sz="2400" b="1" dirty="0"/>
              <a:t>          </a:t>
            </a:r>
            <a:r>
              <a:rPr lang="en-IN" sz="2400" dirty="0"/>
              <a:t>The PPP theory applicable only for a long run. It is unsuitable to explain short term changes in the exchange rate.</a:t>
            </a:r>
          </a:p>
          <a:p>
            <a:pPr marL="457200" indent="-457200">
              <a:buFont typeface="+mj-lt"/>
              <a:buAutoNum type="arabicPeriod" startAt="7"/>
            </a:pPr>
            <a:r>
              <a:rPr lang="en-IN" sz="2400" b="1" dirty="0"/>
              <a:t>Narrow view:</a:t>
            </a:r>
          </a:p>
          <a:p>
            <a:pPr marL="457200" indent="-457200">
              <a:buNone/>
            </a:pPr>
            <a:r>
              <a:rPr lang="en-IN" sz="2400" dirty="0"/>
              <a:t>        This theory does not consider the price of commodities in international market which are determined on the basis of the cost of production, the cost of transportation, speculation, tariff duties etc </a:t>
            </a:r>
          </a:p>
          <a:p>
            <a:pPr marL="457200" indent="-457200">
              <a:buFont typeface="+mj-lt"/>
              <a:buAutoNum type="arabicPeriod" startAt="8"/>
            </a:pPr>
            <a:r>
              <a:rPr lang="en-IN" sz="2400" b="1" dirty="0"/>
              <a:t>Static theory:</a:t>
            </a:r>
          </a:p>
          <a:p>
            <a:pPr marL="457200" indent="-457200">
              <a:buNone/>
            </a:pPr>
            <a:r>
              <a:rPr lang="en-IN" sz="2400" b="1" dirty="0"/>
              <a:t>        </a:t>
            </a:r>
            <a:r>
              <a:rPr lang="en-IN" sz="2400" dirty="0"/>
              <a:t>This PPP theory seeks to determine the equilibrium rate of exchange under static conditions. Hence, it fails in the real dynamic nature.  </a:t>
            </a:r>
          </a:p>
        </p:txBody>
      </p:sp>
    </p:spTree>
    <p:extLst>
      <p:ext uri="{BB962C8B-B14F-4D97-AF65-F5344CB8AC3E}">
        <p14:creationId xmlns:p14="http://schemas.microsoft.com/office/powerpoint/2010/main" val="685157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99" y="62144"/>
            <a:ext cx="11859552" cy="6508473"/>
          </a:xfrm>
        </p:spPr>
        <p:txBody>
          <a:bodyPr>
            <a:normAutofit/>
          </a:bodyPr>
          <a:lstStyle/>
          <a:p>
            <a:pPr algn="ctr">
              <a:buNone/>
            </a:pPr>
            <a:r>
              <a:rPr lang="en-IN" sz="2800" b="1" dirty="0"/>
              <a:t> Balance of Payment Theory of exchange rate:</a:t>
            </a:r>
          </a:p>
          <a:p>
            <a:pPr>
              <a:buNone/>
            </a:pPr>
            <a:r>
              <a:rPr lang="en-IN" sz="2400" b="1" dirty="0"/>
              <a:t>      </a:t>
            </a:r>
            <a:r>
              <a:rPr lang="en-IN" sz="2400" dirty="0"/>
              <a:t>The balance of payment theory of exchange rate is also known as the General  equilibrium theory of exchange rate. It is also called as demand and supply theory of exchange rate.</a:t>
            </a:r>
          </a:p>
          <a:p>
            <a:pPr>
              <a:buNone/>
            </a:pPr>
            <a:r>
              <a:rPr lang="en-IN" sz="2400" dirty="0"/>
              <a:t>           According to this theory, “the exchange rate of a countries currency is determined by it’s balance of payment situation or position.</a:t>
            </a:r>
          </a:p>
          <a:p>
            <a:pPr>
              <a:buNone/>
            </a:pPr>
            <a:r>
              <a:rPr lang="en-IN" sz="2400" dirty="0"/>
              <a:t>       According to this theory, In a free market situation, the exchange rates are  determined by the market forces, demand and supply of foreign exchange.</a:t>
            </a:r>
          </a:p>
          <a:p>
            <a:pPr>
              <a:buNone/>
            </a:pPr>
            <a:r>
              <a:rPr lang="en-IN" sz="2400" b="1" dirty="0"/>
              <a:t>   </a:t>
            </a:r>
            <a:r>
              <a:rPr lang="en-IN" sz="2400" dirty="0"/>
              <a:t>       The theory states that, the rate of exchange basically  relates to the position of balance of payments of the country.</a:t>
            </a:r>
          </a:p>
          <a:p>
            <a:pPr>
              <a:buNone/>
            </a:pPr>
            <a:r>
              <a:rPr lang="en-IN" sz="2400" dirty="0"/>
              <a:t>      A </a:t>
            </a:r>
            <a:r>
              <a:rPr lang="en-IN" sz="2400" dirty="0" err="1"/>
              <a:t>fabourable</a:t>
            </a:r>
            <a:r>
              <a:rPr lang="en-IN" sz="2400" dirty="0"/>
              <a:t> balance of payments leads to an appreciation in the  external value of the currency of the country.</a:t>
            </a:r>
          </a:p>
          <a:p>
            <a:pPr>
              <a:buNone/>
            </a:pPr>
            <a:endParaRPr lang="en-IN" sz="2400" dirty="0"/>
          </a:p>
          <a:p>
            <a:pPr>
              <a:buNone/>
            </a:pPr>
            <a:endParaRPr lang="en-US" sz="2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09" y="0"/>
            <a:ext cx="12011487" cy="6764784"/>
          </a:xfrm>
        </p:spPr>
        <p:txBody>
          <a:bodyPr>
            <a:normAutofit/>
          </a:bodyPr>
          <a:lstStyle/>
          <a:p>
            <a:pPr>
              <a:buNone/>
            </a:pPr>
            <a:r>
              <a:rPr lang="en-IN" sz="2400" dirty="0"/>
              <a:t>          Unfavourable balance of  payments causes a depreciation of the external value of the currency of the country.</a:t>
            </a:r>
          </a:p>
          <a:p>
            <a:pPr>
              <a:buNone/>
            </a:pPr>
            <a:r>
              <a:rPr lang="en-IN" sz="2400" dirty="0"/>
              <a:t>          Balance of payment is a systematic record of all international payments to various international transactions  such as imports, exports, investment and other commercial and speculative transactions.</a:t>
            </a:r>
          </a:p>
          <a:p>
            <a:pPr>
              <a:buNone/>
            </a:pPr>
            <a:r>
              <a:rPr lang="en-IN" sz="2400" dirty="0"/>
              <a:t>          The balance of payments includes all payments made by the foreigners to the country as well as all payment made by a country to the foreigners </a:t>
            </a:r>
          </a:p>
          <a:p>
            <a:pPr>
              <a:buNone/>
            </a:pPr>
            <a:r>
              <a:rPr lang="en-IN" sz="2400" dirty="0"/>
              <a:t>        The incoming payments are credits and outgoing payments are debits.</a:t>
            </a:r>
          </a:p>
          <a:p>
            <a:pPr>
              <a:buNone/>
            </a:pPr>
            <a:r>
              <a:rPr lang="en-IN" sz="2400" dirty="0"/>
              <a:t>         The credits in balance of the payments or the export items constitute the supply of foreign exchange. The supply of foreign exchange is made by the exporting countries.</a:t>
            </a:r>
          </a:p>
          <a:p>
            <a:pPr>
              <a:buNone/>
            </a:pPr>
            <a:r>
              <a:rPr lang="en-IN" sz="2400" dirty="0"/>
              <a:t>         On the other hand, the debits in the balance of payments or import items constitute the demand for foreign exchange. The demand for foreign exchange arise from the importing countries.</a:t>
            </a:r>
          </a:p>
          <a:p>
            <a:pPr>
              <a:buNone/>
            </a:pPr>
            <a:r>
              <a:rPr lang="en-IN" sz="2400" dirty="0"/>
              <a:t> </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31" y="115410"/>
            <a:ext cx="11798423" cy="6742590"/>
          </a:xfrm>
        </p:spPr>
        <p:txBody>
          <a:bodyPr>
            <a:normAutofit/>
          </a:bodyPr>
          <a:lstStyle/>
          <a:p>
            <a:pPr>
              <a:buNone/>
            </a:pPr>
            <a:r>
              <a:rPr lang="en-IN" sz="2400" dirty="0"/>
              <a:t>           According to this theory, The balance of payment situation of a country determined the demand for and supply of foreign exchange in the country.</a:t>
            </a:r>
          </a:p>
          <a:p>
            <a:pPr>
              <a:buNone/>
            </a:pPr>
            <a:r>
              <a:rPr lang="en-IN" sz="2400" dirty="0"/>
              <a:t>        A surplus or favourable balance of payment increases supply of foreign exchange and decreases demand for it. This increases the value of domestic currency against foreign currency.</a:t>
            </a:r>
          </a:p>
          <a:p>
            <a:pPr>
              <a:buNone/>
            </a:pPr>
            <a:r>
              <a:rPr lang="en-IN" sz="2400" dirty="0"/>
              <a:t>        On the other hand, a deficit or unfavourable balance of payments decrease the supply of foreign exchange and increases  demand currency against foreign currency.</a:t>
            </a:r>
          </a:p>
          <a:p>
            <a:pPr>
              <a:buNone/>
            </a:pPr>
            <a:r>
              <a:rPr lang="en-IN" sz="2400" dirty="0"/>
              <a:t>             Suppose, the country experience deficit in its balance of payments, demand for foreign exchange increases and supply of foreign exchange decrease This leads to an increase in the exchange rate.</a:t>
            </a:r>
          </a:p>
          <a:p>
            <a:pPr>
              <a:buNone/>
            </a:pPr>
            <a:r>
              <a:rPr lang="en-IN" sz="2400" dirty="0"/>
              <a:t>          This can be shown in the following diagram </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titled.png"/>
          <p:cNvPicPr>
            <a:picLocks noGrp="1" noChangeAspect="1"/>
          </p:cNvPicPr>
          <p:nvPr>
            <p:ph sz="half" idx="2"/>
          </p:nvPr>
        </p:nvPicPr>
        <p:blipFill>
          <a:blip r:embed="rId2"/>
          <a:stretch>
            <a:fillRect/>
          </a:stretch>
        </p:blipFill>
        <p:spPr>
          <a:xfrm>
            <a:off x="2233912" y="284259"/>
            <a:ext cx="4036259" cy="3046770"/>
          </a:xfrm>
        </p:spPr>
      </p:pic>
      <p:sp>
        <p:nvSpPr>
          <p:cNvPr id="8" name="Content Placeholder 7"/>
          <p:cNvSpPr>
            <a:spLocks noGrp="1"/>
          </p:cNvSpPr>
          <p:nvPr>
            <p:ph sz="quarter" idx="4"/>
          </p:nvPr>
        </p:nvSpPr>
        <p:spPr>
          <a:xfrm>
            <a:off x="470263" y="3631473"/>
            <a:ext cx="11377748" cy="3023843"/>
          </a:xfrm>
        </p:spPr>
        <p:txBody>
          <a:bodyPr>
            <a:normAutofit/>
          </a:bodyPr>
          <a:lstStyle/>
          <a:p>
            <a:pPr>
              <a:buNone/>
            </a:pPr>
            <a:r>
              <a:rPr lang="en-IN" sz="2400" dirty="0"/>
              <a:t>         </a:t>
            </a:r>
          </a:p>
          <a:p>
            <a:pPr>
              <a:buNone/>
            </a:pPr>
            <a:r>
              <a:rPr lang="en-IN" sz="2400" dirty="0"/>
              <a:t>          In the above diagram increase in demand  for foreign exchange is shown by shift in demand curve to the right from DD to D1D1 and  decrease in the supply of foreign exchange is shown by a shift in the supply curve to the left.</a:t>
            </a:r>
          </a:p>
          <a:p>
            <a:pPr>
              <a:buNone/>
            </a:pPr>
            <a:r>
              <a:rPr lang="en-IN" sz="2400" dirty="0"/>
              <a:t>       The new demand curve D1 </a:t>
            </a:r>
            <a:r>
              <a:rPr lang="en-IN" sz="2400" dirty="0" err="1"/>
              <a:t>D1</a:t>
            </a:r>
            <a:r>
              <a:rPr lang="en-IN" sz="2400" dirty="0"/>
              <a:t> and new  supply curve interest at point E1, then the new equilibrium exchange rate will be R1.</a:t>
            </a:r>
          </a:p>
        </p:txBody>
      </p:sp>
      <p:sp>
        <p:nvSpPr>
          <p:cNvPr id="9" name="TextBox 8"/>
          <p:cNvSpPr txBox="1"/>
          <p:nvPr/>
        </p:nvSpPr>
        <p:spPr>
          <a:xfrm>
            <a:off x="5603965" y="457200"/>
            <a:ext cx="404949" cy="369332"/>
          </a:xfrm>
          <a:prstGeom prst="rect">
            <a:avLst/>
          </a:prstGeom>
          <a:noFill/>
        </p:spPr>
        <p:txBody>
          <a:bodyPr wrap="square" rtlCol="0">
            <a:spAutoFit/>
          </a:bodyPr>
          <a:lstStyle/>
          <a:p>
            <a:r>
              <a:rPr lang="en-IN" dirty="0"/>
              <a:t>S</a:t>
            </a:r>
            <a:r>
              <a:rPr lang="en-IN" sz="1100" dirty="0"/>
              <a:t>1</a:t>
            </a:r>
            <a:endParaRPr lang="en-US" dirty="0"/>
          </a:p>
        </p:txBody>
      </p:sp>
      <p:sp>
        <p:nvSpPr>
          <p:cNvPr id="10" name="TextBox 9"/>
          <p:cNvSpPr txBox="1"/>
          <p:nvPr/>
        </p:nvSpPr>
        <p:spPr>
          <a:xfrm>
            <a:off x="2860766" y="2442754"/>
            <a:ext cx="391886" cy="646331"/>
          </a:xfrm>
          <a:prstGeom prst="rect">
            <a:avLst/>
          </a:prstGeom>
          <a:noFill/>
        </p:spPr>
        <p:txBody>
          <a:bodyPr wrap="square" rtlCol="0">
            <a:spAutoFit/>
          </a:bodyPr>
          <a:lstStyle/>
          <a:p>
            <a:r>
              <a:rPr lang="en-IN" dirty="0"/>
              <a:t>S</a:t>
            </a:r>
            <a:r>
              <a:rPr lang="en-IN" sz="1100" dirty="0"/>
              <a:t>1</a:t>
            </a:r>
            <a:endParaRPr lang="en-US" dirty="0"/>
          </a:p>
          <a:p>
            <a:endParaRPr lang="en-US" dirty="0"/>
          </a:p>
        </p:txBody>
      </p:sp>
      <p:sp>
        <p:nvSpPr>
          <p:cNvPr id="11" name="TextBox 10"/>
          <p:cNvSpPr txBox="1"/>
          <p:nvPr/>
        </p:nvSpPr>
        <p:spPr>
          <a:xfrm>
            <a:off x="3317966" y="2664823"/>
            <a:ext cx="496388" cy="369332"/>
          </a:xfrm>
          <a:prstGeom prst="rect">
            <a:avLst/>
          </a:prstGeom>
          <a:noFill/>
        </p:spPr>
        <p:txBody>
          <a:bodyPr wrap="square" rtlCol="0">
            <a:spAutoFit/>
          </a:bodyPr>
          <a:lstStyle/>
          <a:p>
            <a:r>
              <a:rPr lang="en-IN" dirty="0"/>
              <a:t>S</a:t>
            </a:r>
            <a:endParaRPr lang="en-US" dirty="0"/>
          </a:p>
        </p:txBody>
      </p:sp>
      <p:sp>
        <p:nvSpPr>
          <p:cNvPr id="12" name="TextBox 11"/>
          <p:cNvSpPr txBox="1"/>
          <p:nvPr/>
        </p:nvSpPr>
        <p:spPr>
          <a:xfrm>
            <a:off x="6008914" y="692332"/>
            <a:ext cx="313509" cy="369332"/>
          </a:xfrm>
          <a:prstGeom prst="rect">
            <a:avLst/>
          </a:prstGeom>
          <a:noFill/>
        </p:spPr>
        <p:txBody>
          <a:bodyPr wrap="square" rtlCol="0">
            <a:spAutoFit/>
          </a:bodyPr>
          <a:lstStyle/>
          <a:p>
            <a:r>
              <a:rPr lang="en-IN" dirty="0"/>
              <a:t>S</a:t>
            </a:r>
            <a:endParaRPr lang="en-US" dirty="0"/>
          </a:p>
        </p:txBody>
      </p:sp>
      <p:sp>
        <p:nvSpPr>
          <p:cNvPr id="13" name="TextBox 12"/>
          <p:cNvSpPr txBox="1"/>
          <p:nvPr/>
        </p:nvSpPr>
        <p:spPr>
          <a:xfrm>
            <a:off x="4310742" y="1423851"/>
            <a:ext cx="666205" cy="338554"/>
          </a:xfrm>
          <a:prstGeom prst="rect">
            <a:avLst/>
          </a:prstGeom>
          <a:noFill/>
        </p:spPr>
        <p:txBody>
          <a:bodyPr wrap="square" rtlCol="0">
            <a:spAutoFit/>
          </a:bodyPr>
          <a:lstStyle/>
          <a:p>
            <a:r>
              <a:rPr lang="en-IN" sz="1600" dirty="0"/>
              <a:t>E</a:t>
            </a:r>
            <a:r>
              <a:rPr lang="en-IN" sz="1100" dirty="0"/>
              <a:t>1</a:t>
            </a:r>
            <a:endParaRPr lang="en-US" sz="1600" dirty="0"/>
          </a:p>
        </p:txBody>
      </p:sp>
      <p:sp>
        <p:nvSpPr>
          <p:cNvPr id="15" name="TextBox 14"/>
          <p:cNvSpPr txBox="1"/>
          <p:nvPr/>
        </p:nvSpPr>
        <p:spPr>
          <a:xfrm>
            <a:off x="4349932" y="1972492"/>
            <a:ext cx="248194" cy="378822"/>
          </a:xfrm>
          <a:prstGeom prst="rect">
            <a:avLst/>
          </a:prstGeom>
          <a:noFill/>
        </p:spPr>
        <p:txBody>
          <a:bodyPr wrap="square" rtlCol="0">
            <a:spAutoFit/>
          </a:bodyPr>
          <a:lstStyle/>
          <a:p>
            <a:r>
              <a:rPr lang="en-IN" dirty="0"/>
              <a:t>E</a:t>
            </a:r>
            <a:endParaRPr lang="en-US" dirty="0"/>
          </a:p>
        </p:txBody>
      </p:sp>
      <p:sp>
        <p:nvSpPr>
          <p:cNvPr id="16" name="TextBox 15"/>
          <p:cNvSpPr txBox="1"/>
          <p:nvPr/>
        </p:nvSpPr>
        <p:spPr>
          <a:xfrm>
            <a:off x="2207623" y="1214846"/>
            <a:ext cx="457200" cy="369332"/>
          </a:xfrm>
          <a:prstGeom prst="rect">
            <a:avLst/>
          </a:prstGeom>
          <a:noFill/>
        </p:spPr>
        <p:txBody>
          <a:bodyPr wrap="square" rtlCol="0">
            <a:spAutoFit/>
          </a:bodyPr>
          <a:lstStyle/>
          <a:p>
            <a:r>
              <a:rPr lang="en-IN" dirty="0"/>
              <a:t>R</a:t>
            </a:r>
            <a:r>
              <a:rPr lang="en-IN" sz="1100" dirty="0"/>
              <a:t>1</a:t>
            </a:r>
            <a:endParaRPr lang="en-US" dirty="0"/>
          </a:p>
        </p:txBody>
      </p:sp>
      <p:sp>
        <p:nvSpPr>
          <p:cNvPr id="17" name="TextBox 16"/>
          <p:cNvSpPr txBox="1"/>
          <p:nvPr/>
        </p:nvSpPr>
        <p:spPr>
          <a:xfrm>
            <a:off x="2220686" y="1750423"/>
            <a:ext cx="235131" cy="369332"/>
          </a:xfrm>
          <a:prstGeom prst="rect">
            <a:avLst/>
          </a:prstGeom>
          <a:noFill/>
        </p:spPr>
        <p:txBody>
          <a:bodyPr wrap="square" rtlCol="0">
            <a:spAutoFit/>
          </a:bodyPr>
          <a:lstStyle/>
          <a:p>
            <a:r>
              <a:rPr lang="en-IN" dirty="0"/>
              <a:t>R</a:t>
            </a:r>
            <a:endParaRPr lang="en-US" dirty="0"/>
          </a:p>
        </p:txBody>
      </p:sp>
      <p:sp>
        <p:nvSpPr>
          <p:cNvPr id="18" name="TextBox 17"/>
          <p:cNvSpPr txBox="1"/>
          <p:nvPr/>
        </p:nvSpPr>
        <p:spPr>
          <a:xfrm>
            <a:off x="5917474" y="2468880"/>
            <a:ext cx="483326" cy="369332"/>
          </a:xfrm>
          <a:prstGeom prst="rect">
            <a:avLst/>
          </a:prstGeom>
          <a:noFill/>
        </p:spPr>
        <p:txBody>
          <a:bodyPr wrap="square" rtlCol="0">
            <a:spAutoFit/>
          </a:bodyPr>
          <a:lstStyle/>
          <a:p>
            <a:r>
              <a:rPr lang="en-IN" dirty="0"/>
              <a:t>D</a:t>
            </a:r>
            <a:r>
              <a:rPr lang="en-IN" sz="1100" dirty="0"/>
              <a:t>1</a:t>
            </a:r>
            <a:endParaRPr lang="en-US" dirty="0"/>
          </a:p>
        </p:txBody>
      </p:sp>
      <p:sp>
        <p:nvSpPr>
          <p:cNvPr id="19" name="TextBox 18"/>
          <p:cNvSpPr txBox="1"/>
          <p:nvPr/>
        </p:nvSpPr>
        <p:spPr>
          <a:xfrm>
            <a:off x="3265714" y="182880"/>
            <a:ext cx="587829" cy="646331"/>
          </a:xfrm>
          <a:prstGeom prst="rect">
            <a:avLst/>
          </a:prstGeom>
          <a:noFill/>
        </p:spPr>
        <p:txBody>
          <a:bodyPr wrap="square" rtlCol="0">
            <a:spAutoFit/>
          </a:bodyPr>
          <a:lstStyle/>
          <a:p>
            <a:r>
              <a:rPr lang="en-IN" dirty="0"/>
              <a:t>D</a:t>
            </a:r>
            <a:r>
              <a:rPr lang="en-IN" sz="1100" dirty="0"/>
              <a:t>1</a:t>
            </a:r>
            <a:endParaRPr lang="en-US" dirty="0"/>
          </a:p>
          <a:p>
            <a:endParaRPr lang="en-US" dirty="0"/>
          </a:p>
        </p:txBody>
      </p:sp>
      <p:sp>
        <p:nvSpPr>
          <p:cNvPr id="20" name="TextBox 19"/>
          <p:cNvSpPr txBox="1"/>
          <p:nvPr/>
        </p:nvSpPr>
        <p:spPr>
          <a:xfrm>
            <a:off x="2795452" y="222069"/>
            <a:ext cx="313509" cy="369332"/>
          </a:xfrm>
          <a:prstGeom prst="rect">
            <a:avLst/>
          </a:prstGeom>
          <a:noFill/>
        </p:spPr>
        <p:txBody>
          <a:bodyPr wrap="square" rtlCol="0">
            <a:spAutoFit/>
          </a:bodyPr>
          <a:lstStyle/>
          <a:p>
            <a:r>
              <a:rPr lang="en-IN" dirty="0"/>
              <a:t>D</a:t>
            </a:r>
            <a:endParaRPr lang="en-US" dirty="0"/>
          </a:p>
        </p:txBody>
      </p:sp>
      <p:sp>
        <p:nvSpPr>
          <p:cNvPr id="21" name="TextBox 20"/>
          <p:cNvSpPr txBox="1"/>
          <p:nvPr/>
        </p:nvSpPr>
        <p:spPr>
          <a:xfrm>
            <a:off x="5434149" y="2625634"/>
            <a:ext cx="509451" cy="378823"/>
          </a:xfrm>
          <a:prstGeom prst="rect">
            <a:avLst/>
          </a:prstGeom>
          <a:noFill/>
        </p:spPr>
        <p:txBody>
          <a:bodyPr wrap="square" rtlCol="0">
            <a:spAutoFit/>
          </a:bodyPr>
          <a:lstStyle/>
          <a:p>
            <a:r>
              <a:rPr lang="en-IN" dirty="0"/>
              <a:t>D</a:t>
            </a:r>
            <a:endParaRPr lang="en-US" dirty="0"/>
          </a:p>
        </p:txBody>
      </p:sp>
      <p:sp>
        <p:nvSpPr>
          <p:cNvPr id="22" name="TextBox 21"/>
          <p:cNvSpPr txBox="1"/>
          <p:nvPr/>
        </p:nvSpPr>
        <p:spPr>
          <a:xfrm>
            <a:off x="6139543" y="3004457"/>
            <a:ext cx="235131" cy="369332"/>
          </a:xfrm>
          <a:prstGeom prst="rect">
            <a:avLst/>
          </a:prstGeom>
          <a:noFill/>
        </p:spPr>
        <p:txBody>
          <a:bodyPr wrap="square" rtlCol="0">
            <a:spAutoFit/>
          </a:bodyPr>
          <a:lstStyle/>
          <a:p>
            <a:r>
              <a:rPr lang="en-IN" dirty="0"/>
              <a:t>x</a:t>
            </a:r>
            <a:endParaRPr lang="en-US" dirty="0"/>
          </a:p>
        </p:txBody>
      </p:sp>
      <p:sp>
        <p:nvSpPr>
          <p:cNvPr id="23" name="TextBox 22"/>
          <p:cNvSpPr txBox="1"/>
          <p:nvPr/>
        </p:nvSpPr>
        <p:spPr>
          <a:xfrm>
            <a:off x="2377440" y="287383"/>
            <a:ext cx="300446" cy="369332"/>
          </a:xfrm>
          <a:prstGeom prst="rect">
            <a:avLst/>
          </a:prstGeom>
          <a:noFill/>
        </p:spPr>
        <p:txBody>
          <a:bodyPr wrap="square" rtlCol="0">
            <a:spAutoFit/>
          </a:bodyPr>
          <a:lstStyle/>
          <a:p>
            <a:r>
              <a:rPr lang="en-IN" dirty="0"/>
              <a:t>y</a:t>
            </a:r>
            <a:endParaRPr lang="en-US" dirty="0"/>
          </a:p>
        </p:txBody>
      </p:sp>
      <p:sp>
        <p:nvSpPr>
          <p:cNvPr id="24" name="TextBox 23"/>
          <p:cNvSpPr txBox="1"/>
          <p:nvPr/>
        </p:nvSpPr>
        <p:spPr>
          <a:xfrm>
            <a:off x="2495005" y="2952207"/>
            <a:ext cx="352698" cy="369332"/>
          </a:xfrm>
          <a:prstGeom prst="rect">
            <a:avLst/>
          </a:prstGeom>
          <a:noFill/>
        </p:spPr>
        <p:txBody>
          <a:bodyPr wrap="square" rtlCol="0">
            <a:spAutoFit/>
          </a:bodyPr>
          <a:lstStyle/>
          <a:p>
            <a:r>
              <a:rPr lang="en-IN" dirty="0"/>
              <a:t>o</a:t>
            </a:r>
            <a:endParaRPr lang="en-US" dirty="0"/>
          </a:p>
        </p:txBody>
      </p:sp>
      <p:sp>
        <p:nvSpPr>
          <p:cNvPr id="25" name="TextBox 24"/>
          <p:cNvSpPr txBox="1"/>
          <p:nvPr/>
        </p:nvSpPr>
        <p:spPr>
          <a:xfrm>
            <a:off x="2377440" y="3252651"/>
            <a:ext cx="4362994" cy="369332"/>
          </a:xfrm>
          <a:prstGeom prst="rect">
            <a:avLst/>
          </a:prstGeom>
          <a:noFill/>
        </p:spPr>
        <p:txBody>
          <a:bodyPr wrap="square" rtlCol="0">
            <a:spAutoFit/>
          </a:bodyPr>
          <a:lstStyle/>
          <a:p>
            <a:r>
              <a:rPr lang="en-IN" dirty="0"/>
              <a:t>Demand and Supply of foreign exchange</a:t>
            </a:r>
            <a:endParaRPr lang="en-US" dirty="0"/>
          </a:p>
        </p:txBody>
      </p:sp>
      <p:sp>
        <p:nvSpPr>
          <p:cNvPr id="26" name="TextBox 25"/>
          <p:cNvSpPr txBox="1"/>
          <p:nvPr/>
        </p:nvSpPr>
        <p:spPr>
          <a:xfrm rot="16200000">
            <a:off x="501440" y="1409002"/>
            <a:ext cx="3187337" cy="369332"/>
          </a:xfrm>
          <a:prstGeom prst="rect">
            <a:avLst/>
          </a:prstGeom>
          <a:noFill/>
        </p:spPr>
        <p:txBody>
          <a:bodyPr wrap="square" rtlCol="0">
            <a:spAutoFit/>
          </a:bodyPr>
          <a:lstStyle/>
          <a:p>
            <a:r>
              <a:rPr lang="en-IN" dirty="0"/>
              <a:t>Foreign Exchange rate</a:t>
            </a:r>
            <a:endParaRPr lang="en-US" dirty="0"/>
          </a:p>
        </p:txBody>
      </p:sp>
      <p:sp>
        <p:nvSpPr>
          <p:cNvPr id="29" name="TextBox 28"/>
          <p:cNvSpPr txBox="1"/>
          <p:nvPr/>
        </p:nvSpPr>
        <p:spPr>
          <a:xfrm>
            <a:off x="3709852" y="0"/>
            <a:ext cx="4036423" cy="369332"/>
          </a:xfrm>
          <a:prstGeom prst="rect">
            <a:avLst/>
          </a:prstGeom>
          <a:noFill/>
        </p:spPr>
        <p:txBody>
          <a:bodyPr wrap="square" rtlCol="0">
            <a:spAutoFit/>
          </a:bodyPr>
          <a:lstStyle/>
          <a:p>
            <a:r>
              <a:rPr lang="en-IN" dirty="0"/>
              <a:t>Deficit Balance of payment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2FBC2A-B2DE-446E-85D4-A8C4683C9AF0}"/>
              </a:ext>
            </a:extLst>
          </p:cNvPr>
          <p:cNvSpPr/>
          <p:nvPr/>
        </p:nvSpPr>
        <p:spPr>
          <a:xfrm>
            <a:off x="310719" y="985420"/>
            <a:ext cx="11798423" cy="2246769"/>
          </a:xfrm>
          <a:prstGeom prst="rect">
            <a:avLst/>
          </a:prstGeom>
        </p:spPr>
        <p:txBody>
          <a:bodyPr wrap="square">
            <a:spAutoFit/>
          </a:bodyPr>
          <a:lstStyle/>
          <a:p>
            <a:pPr>
              <a:buNone/>
            </a:pPr>
            <a:r>
              <a:rPr lang="en-IN" dirty="0"/>
              <a:t>             </a:t>
            </a:r>
            <a:r>
              <a:rPr lang="en-IN" sz="2800" dirty="0"/>
              <a:t>On the other hand, if the country experiences a surplus in its balance payments, exchange rate will  decreases. Demand for foreign exchange decreases and supply of foreign exchange increase this leads to a decrease in exchange rate.</a:t>
            </a:r>
          </a:p>
          <a:p>
            <a:pPr>
              <a:buNone/>
            </a:pPr>
            <a:r>
              <a:rPr lang="en-IN" sz="2800" dirty="0"/>
              <a:t> This can be shown in following diagram. </a:t>
            </a:r>
          </a:p>
        </p:txBody>
      </p:sp>
    </p:spTree>
    <p:extLst>
      <p:ext uri="{BB962C8B-B14F-4D97-AF65-F5344CB8AC3E}">
        <p14:creationId xmlns:p14="http://schemas.microsoft.com/office/powerpoint/2010/main" val="1208112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Untitled2.png"/>
          <p:cNvPicPr>
            <a:picLocks noGrp="1" noChangeAspect="1"/>
          </p:cNvPicPr>
          <p:nvPr>
            <p:ph sz="half" idx="2"/>
          </p:nvPr>
        </p:nvPicPr>
        <p:blipFill>
          <a:blip r:embed="rId2"/>
          <a:stretch>
            <a:fillRect/>
          </a:stretch>
        </p:blipFill>
        <p:spPr>
          <a:xfrm>
            <a:off x="2610035" y="422120"/>
            <a:ext cx="4474345" cy="3343564"/>
          </a:xfrm>
        </p:spPr>
      </p:pic>
      <p:sp>
        <p:nvSpPr>
          <p:cNvPr id="13" name="Content Placeholder 12"/>
          <p:cNvSpPr>
            <a:spLocks noGrp="1"/>
          </p:cNvSpPr>
          <p:nvPr>
            <p:ph sz="quarter" idx="4"/>
          </p:nvPr>
        </p:nvSpPr>
        <p:spPr>
          <a:xfrm>
            <a:off x="133165" y="4222028"/>
            <a:ext cx="11576481" cy="2224282"/>
          </a:xfrm>
        </p:spPr>
        <p:txBody>
          <a:bodyPr>
            <a:normAutofit/>
          </a:bodyPr>
          <a:lstStyle/>
          <a:p>
            <a:pPr marL="0" indent="0">
              <a:buNone/>
            </a:pPr>
            <a:r>
              <a:rPr lang="en-US" sz="2400" dirty="0"/>
              <a:t>    In the above diagram, decrease in the demand for foreign exchange is shown by a shift in the demand curve to the left and increase in the supply of foreign exchange is shown by a shift in supply curve to the right.</a:t>
            </a:r>
          </a:p>
          <a:p>
            <a:pPr marL="0" indent="0">
              <a:buNone/>
            </a:pPr>
            <a:r>
              <a:rPr lang="en-US" sz="2400" dirty="0"/>
              <a:t> The new demand curve D</a:t>
            </a:r>
            <a:r>
              <a:rPr lang="en-US" sz="1200" dirty="0"/>
              <a:t>2</a:t>
            </a:r>
            <a:r>
              <a:rPr lang="en-US" sz="2400" dirty="0"/>
              <a:t>D</a:t>
            </a:r>
            <a:r>
              <a:rPr lang="en-US" sz="1600" dirty="0"/>
              <a:t>2</a:t>
            </a:r>
            <a:r>
              <a:rPr lang="en-US" sz="2400" dirty="0"/>
              <a:t> and the new supply curve S</a:t>
            </a:r>
            <a:r>
              <a:rPr lang="en-US" sz="1200" dirty="0"/>
              <a:t>2</a:t>
            </a:r>
            <a:r>
              <a:rPr lang="en-US" sz="2400" dirty="0"/>
              <a:t>S</a:t>
            </a:r>
            <a:r>
              <a:rPr lang="en-US" sz="1200" dirty="0"/>
              <a:t>2 </a:t>
            </a:r>
            <a:r>
              <a:rPr lang="en-US" sz="2400" dirty="0"/>
              <a:t>intersect at point E</a:t>
            </a:r>
            <a:r>
              <a:rPr lang="en-US" sz="1200" dirty="0"/>
              <a:t>2</a:t>
            </a:r>
            <a:r>
              <a:rPr lang="en-US" sz="2400" dirty="0"/>
              <a:t> then the new equilibrium exchange rate will be R</a:t>
            </a:r>
            <a:r>
              <a:rPr lang="en-US" sz="1200" dirty="0"/>
              <a:t>2.</a:t>
            </a:r>
          </a:p>
          <a:p>
            <a:pPr marL="0" indent="0">
              <a:buNone/>
            </a:pPr>
            <a:endParaRPr lang="en-US" sz="2400" dirty="0"/>
          </a:p>
        </p:txBody>
      </p:sp>
      <p:sp>
        <p:nvSpPr>
          <p:cNvPr id="2" name="TextBox 1">
            <a:extLst>
              <a:ext uri="{FF2B5EF4-FFF2-40B4-BE49-F238E27FC236}">
                <a16:creationId xmlns:a16="http://schemas.microsoft.com/office/drawing/2014/main" id="{61EC614C-8ED5-46DF-BB60-11E947E13C25}"/>
              </a:ext>
            </a:extLst>
          </p:cNvPr>
          <p:cNvSpPr txBox="1"/>
          <p:nvPr/>
        </p:nvSpPr>
        <p:spPr>
          <a:xfrm>
            <a:off x="4003829" y="227024"/>
            <a:ext cx="408373" cy="369332"/>
          </a:xfrm>
          <a:prstGeom prst="rect">
            <a:avLst/>
          </a:prstGeom>
          <a:noFill/>
        </p:spPr>
        <p:txBody>
          <a:bodyPr wrap="square" rtlCol="0">
            <a:spAutoFit/>
          </a:bodyPr>
          <a:lstStyle/>
          <a:p>
            <a:r>
              <a:rPr lang="en-US" dirty="0"/>
              <a:t>D</a:t>
            </a:r>
            <a:endParaRPr lang="en-IN" dirty="0"/>
          </a:p>
        </p:txBody>
      </p:sp>
      <p:sp>
        <p:nvSpPr>
          <p:cNvPr id="3" name="TextBox 2">
            <a:extLst>
              <a:ext uri="{FF2B5EF4-FFF2-40B4-BE49-F238E27FC236}">
                <a16:creationId xmlns:a16="http://schemas.microsoft.com/office/drawing/2014/main" id="{9AFF9E4A-FF9C-41DE-89E9-6BA26651B507}"/>
              </a:ext>
            </a:extLst>
          </p:cNvPr>
          <p:cNvSpPr txBox="1"/>
          <p:nvPr/>
        </p:nvSpPr>
        <p:spPr>
          <a:xfrm>
            <a:off x="3435658" y="422120"/>
            <a:ext cx="506027" cy="369332"/>
          </a:xfrm>
          <a:prstGeom prst="rect">
            <a:avLst/>
          </a:prstGeom>
          <a:noFill/>
        </p:spPr>
        <p:txBody>
          <a:bodyPr wrap="square" rtlCol="0">
            <a:spAutoFit/>
          </a:bodyPr>
          <a:lstStyle/>
          <a:p>
            <a:r>
              <a:rPr lang="en-US" dirty="0"/>
              <a:t>D</a:t>
            </a:r>
            <a:r>
              <a:rPr lang="en-US" sz="1100" dirty="0"/>
              <a:t>2</a:t>
            </a:r>
            <a:endParaRPr lang="en-IN" dirty="0"/>
          </a:p>
        </p:txBody>
      </p:sp>
      <p:sp>
        <p:nvSpPr>
          <p:cNvPr id="4" name="TextBox 3">
            <a:extLst>
              <a:ext uri="{FF2B5EF4-FFF2-40B4-BE49-F238E27FC236}">
                <a16:creationId xmlns:a16="http://schemas.microsoft.com/office/drawing/2014/main" id="{230C5BBA-FFA9-4220-8E21-70CB9EDC1E0F}"/>
              </a:ext>
            </a:extLst>
          </p:cNvPr>
          <p:cNvSpPr txBox="1"/>
          <p:nvPr/>
        </p:nvSpPr>
        <p:spPr>
          <a:xfrm>
            <a:off x="6294268" y="596356"/>
            <a:ext cx="408373" cy="369332"/>
          </a:xfrm>
          <a:prstGeom prst="rect">
            <a:avLst/>
          </a:prstGeom>
          <a:noFill/>
        </p:spPr>
        <p:txBody>
          <a:bodyPr wrap="square" rtlCol="0">
            <a:spAutoFit/>
          </a:bodyPr>
          <a:lstStyle/>
          <a:p>
            <a:r>
              <a:rPr lang="en-US" dirty="0"/>
              <a:t>S</a:t>
            </a:r>
            <a:endParaRPr lang="en-IN" dirty="0"/>
          </a:p>
        </p:txBody>
      </p:sp>
      <p:sp>
        <p:nvSpPr>
          <p:cNvPr id="5" name="TextBox 4">
            <a:extLst>
              <a:ext uri="{FF2B5EF4-FFF2-40B4-BE49-F238E27FC236}">
                <a16:creationId xmlns:a16="http://schemas.microsoft.com/office/drawing/2014/main" id="{1F71F2A3-DD1F-49A2-A111-837B5F19BBC8}"/>
              </a:ext>
            </a:extLst>
          </p:cNvPr>
          <p:cNvSpPr txBox="1"/>
          <p:nvPr/>
        </p:nvSpPr>
        <p:spPr>
          <a:xfrm>
            <a:off x="3355760" y="2725444"/>
            <a:ext cx="585926" cy="369332"/>
          </a:xfrm>
          <a:prstGeom prst="rect">
            <a:avLst/>
          </a:prstGeom>
          <a:noFill/>
        </p:spPr>
        <p:txBody>
          <a:bodyPr wrap="square" rtlCol="0">
            <a:spAutoFit/>
          </a:bodyPr>
          <a:lstStyle/>
          <a:p>
            <a:r>
              <a:rPr lang="en-US" dirty="0"/>
              <a:t>S</a:t>
            </a:r>
            <a:endParaRPr lang="en-IN" dirty="0"/>
          </a:p>
        </p:txBody>
      </p:sp>
      <p:sp>
        <p:nvSpPr>
          <p:cNvPr id="7" name="TextBox 6">
            <a:extLst>
              <a:ext uri="{FF2B5EF4-FFF2-40B4-BE49-F238E27FC236}">
                <a16:creationId xmlns:a16="http://schemas.microsoft.com/office/drawing/2014/main" id="{0C2F5F0B-23C7-4BF7-A95C-9C8321FE2E33}"/>
              </a:ext>
            </a:extLst>
          </p:cNvPr>
          <p:cNvSpPr txBox="1"/>
          <p:nvPr/>
        </p:nvSpPr>
        <p:spPr>
          <a:xfrm>
            <a:off x="6791417" y="791452"/>
            <a:ext cx="408373" cy="369332"/>
          </a:xfrm>
          <a:prstGeom prst="rect">
            <a:avLst/>
          </a:prstGeom>
          <a:noFill/>
        </p:spPr>
        <p:txBody>
          <a:bodyPr wrap="square" rtlCol="0">
            <a:spAutoFit/>
          </a:bodyPr>
          <a:lstStyle/>
          <a:p>
            <a:r>
              <a:rPr lang="en-US" dirty="0"/>
              <a:t>S</a:t>
            </a:r>
            <a:r>
              <a:rPr lang="en-US" sz="1200" dirty="0"/>
              <a:t>2</a:t>
            </a:r>
            <a:endParaRPr lang="en-IN" dirty="0"/>
          </a:p>
        </p:txBody>
      </p:sp>
      <p:sp>
        <p:nvSpPr>
          <p:cNvPr id="8" name="TextBox 7">
            <a:extLst>
              <a:ext uri="{FF2B5EF4-FFF2-40B4-BE49-F238E27FC236}">
                <a16:creationId xmlns:a16="http://schemas.microsoft.com/office/drawing/2014/main" id="{A4D15B4C-2014-4C10-81DA-DDFD7A0A10E1}"/>
              </a:ext>
            </a:extLst>
          </p:cNvPr>
          <p:cNvSpPr txBox="1"/>
          <p:nvPr/>
        </p:nvSpPr>
        <p:spPr>
          <a:xfrm>
            <a:off x="3790765" y="3093172"/>
            <a:ext cx="506027" cy="369332"/>
          </a:xfrm>
          <a:prstGeom prst="rect">
            <a:avLst/>
          </a:prstGeom>
          <a:noFill/>
        </p:spPr>
        <p:txBody>
          <a:bodyPr wrap="square" rtlCol="0">
            <a:spAutoFit/>
          </a:bodyPr>
          <a:lstStyle/>
          <a:p>
            <a:r>
              <a:rPr lang="en-US" dirty="0"/>
              <a:t>S</a:t>
            </a:r>
            <a:r>
              <a:rPr lang="en-US" sz="1200" dirty="0"/>
              <a:t>2</a:t>
            </a:r>
            <a:endParaRPr lang="en-IN" dirty="0"/>
          </a:p>
        </p:txBody>
      </p:sp>
      <p:sp>
        <p:nvSpPr>
          <p:cNvPr id="9" name="TextBox 8">
            <a:extLst>
              <a:ext uri="{FF2B5EF4-FFF2-40B4-BE49-F238E27FC236}">
                <a16:creationId xmlns:a16="http://schemas.microsoft.com/office/drawing/2014/main" id="{657DF4BE-5DD0-42DC-B161-6198C5ECF0E7}"/>
              </a:ext>
            </a:extLst>
          </p:cNvPr>
          <p:cNvSpPr txBox="1"/>
          <p:nvPr/>
        </p:nvSpPr>
        <p:spPr>
          <a:xfrm>
            <a:off x="6702641" y="2805344"/>
            <a:ext cx="257452" cy="369332"/>
          </a:xfrm>
          <a:prstGeom prst="rect">
            <a:avLst/>
          </a:prstGeom>
          <a:noFill/>
        </p:spPr>
        <p:txBody>
          <a:bodyPr wrap="square" rtlCol="0">
            <a:spAutoFit/>
          </a:bodyPr>
          <a:lstStyle/>
          <a:p>
            <a:r>
              <a:rPr lang="en-US" dirty="0"/>
              <a:t>D</a:t>
            </a:r>
            <a:endParaRPr lang="en-IN" dirty="0"/>
          </a:p>
        </p:txBody>
      </p:sp>
      <p:sp>
        <p:nvSpPr>
          <p:cNvPr id="10" name="TextBox 9">
            <a:extLst>
              <a:ext uri="{FF2B5EF4-FFF2-40B4-BE49-F238E27FC236}">
                <a16:creationId xmlns:a16="http://schemas.microsoft.com/office/drawing/2014/main" id="{D343ABD8-3BA0-4A00-9BA8-9690B7B02266}"/>
              </a:ext>
            </a:extLst>
          </p:cNvPr>
          <p:cNvSpPr txBox="1"/>
          <p:nvPr/>
        </p:nvSpPr>
        <p:spPr>
          <a:xfrm>
            <a:off x="6196614" y="3093172"/>
            <a:ext cx="405880" cy="369332"/>
          </a:xfrm>
          <a:prstGeom prst="rect">
            <a:avLst/>
          </a:prstGeom>
          <a:noFill/>
        </p:spPr>
        <p:txBody>
          <a:bodyPr wrap="none" rtlCol="0">
            <a:spAutoFit/>
          </a:bodyPr>
          <a:lstStyle/>
          <a:p>
            <a:r>
              <a:rPr lang="en-US" dirty="0"/>
              <a:t>D</a:t>
            </a:r>
            <a:r>
              <a:rPr lang="en-US" sz="1200" dirty="0"/>
              <a:t>2</a:t>
            </a:r>
            <a:endParaRPr lang="en-IN" dirty="0"/>
          </a:p>
        </p:txBody>
      </p:sp>
      <p:sp>
        <p:nvSpPr>
          <p:cNvPr id="11" name="TextBox 10">
            <a:extLst>
              <a:ext uri="{FF2B5EF4-FFF2-40B4-BE49-F238E27FC236}">
                <a16:creationId xmlns:a16="http://schemas.microsoft.com/office/drawing/2014/main" id="{FB2CAA5F-8C4D-4F4D-8F53-EBB1CB9C4C98}"/>
              </a:ext>
            </a:extLst>
          </p:cNvPr>
          <p:cNvSpPr txBox="1"/>
          <p:nvPr/>
        </p:nvSpPr>
        <p:spPr>
          <a:xfrm>
            <a:off x="4962618" y="1624614"/>
            <a:ext cx="292964" cy="369332"/>
          </a:xfrm>
          <a:prstGeom prst="rect">
            <a:avLst/>
          </a:prstGeom>
          <a:noFill/>
        </p:spPr>
        <p:txBody>
          <a:bodyPr wrap="square" rtlCol="0">
            <a:spAutoFit/>
          </a:bodyPr>
          <a:lstStyle/>
          <a:p>
            <a:r>
              <a:rPr lang="en-US" dirty="0"/>
              <a:t>E</a:t>
            </a:r>
            <a:endParaRPr lang="en-IN" dirty="0"/>
          </a:p>
        </p:txBody>
      </p:sp>
      <p:sp>
        <p:nvSpPr>
          <p:cNvPr id="12" name="TextBox 11">
            <a:extLst>
              <a:ext uri="{FF2B5EF4-FFF2-40B4-BE49-F238E27FC236}">
                <a16:creationId xmlns:a16="http://schemas.microsoft.com/office/drawing/2014/main" id="{CDD5973D-0706-4A06-9B8C-F0E1705D761C}"/>
              </a:ext>
            </a:extLst>
          </p:cNvPr>
          <p:cNvSpPr txBox="1"/>
          <p:nvPr/>
        </p:nvSpPr>
        <p:spPr>
          <a:xfrm>
            <a:off x="4962618" y="2290439"/>
            <a:ext cx="468147" cy="369332"/>
          </a:xfrm>
          <a:prstGeom prst="rect">
            <a:avLst/>
          </a:prstGeom>
          <a:noFill/>
        </p:spPr>
        <p:txBody>
          <a:bodyPr wrap="square" rtlCol="0">
            <a:spAutoFit/>
          </a:bodyPr>
          <a:lstStyle/>
          <a:p>
            <a:r>
              <a:rPr lang="en-US" dirty="0"/>
              <a:t>E</a:t>
            </a:r>
            <a:r>
              <a:rPr lang="en-US" sz="1200" dirty="0"/>
              <a:t>2</a:t>
            </a:r>
            <a:endParaRPr lang="en-IN" dirty="0"/>
          </a:p>
        </p:txBody>
      </p:sp>
      <p:sp>
        <p:nvSpPr>
          <p:cNvPr id="15" name="TextBox 14">
            <a:extLst>
              <a:ext uri="{FF2B5EF4-FFF2-40B4-BE49-F238E27FC236}">
                <a16:creationId xmlns:a16="http://schemas.microsoft.com/office/drawing/2014/main" id="{10DE0B3E-5E5F-47AA-A399-7D81F07C86C8}"/>
              </a:ext>
            </a:extLst>
          </p:cNvPr>
          <p:cNvSpPr txBox="1"/>
          <p:nvPr/>
        </p:nvSpPr>
        <p:spPr>
          <a:xfrm>
            <a:off x="2725445" y="1420427"/>
            <a:ext cx="372863" cy="369332"/>
          </a:xfrm>
          <a:prstGeom prst="rect">
            <a:avLst/>
          </a:prstGeom>
          <a:noFill/>
        </p:spPr>
        <p:txBody>
          <a:bodyPr wrap="square" rtlCol="0">
            <a:spAutoFit/>
          </a:bodyPr>
          <a:lstStyle/>
          <a:p>
            <a:r>
              <a:rPr lang="en-US" dirty="0"/>
              <a:t>R</a:t>
            </a:r>
            <a:endParaRPr lang="en-IN" dirty="0"/>
          </a:p>
        </p:txBody>
      </p:sp>
      <p:sp>
        <p:nvSpPr>
          <p:cNvPr id="16" name="TextBox 15">
            <a:extLst>
              <a:ext uri="{FF2B5EF4-FFF2-40B4-BE49-F238E27FC236}">
                <a16:creationId xmlns:a16="http://schemas.microsoft.com/office/drawing/2014/main" id="{4E61177B-7036-4D02-AACE-B3039646911B}"/>
              </a:ext>
            </a:extLst>
          </p:cNvPr>
          <p:cNvSpPr txBox="1"/>
          <p:nvPr/>
        </p:nvSpPr>
        <p:spPr>
          <a:xfrm>
            <a:off x="2725445" y="2157274"/>
            <a:ext cx="493533" cy="369332"/>
          </a:xfrm>
          <a:prstGeom prst="rect">
            <a:avLst/>
          </a:prstGeom>
          <a:noFill/>
        </p:spPr>
        <p:txBody>
          <a:bodyPr wrap="square" rtlCol="0">
            <a:spAutoFit/>
          </a:bodyPr>
          <a:lstStyle/>
          <a:p>
            <a:r>
              <a:rPr lang="en-US" dirty="0"/>
              <a:t>R</a:t>
            </a:r>
            <a:r>
              <a:rPr lang="en-US" sz="1200" dirty="0"/>
              <a:t>2</a:t>
            </a:r>
            <a:endParaRPr lang="en-IN" dirty="0"/>
          </a:p>
        </p:txBody>
      </p:sp>
      <p:sp>
        <p:nvSpPr>
          <p:cNvPr id="17" name="TextBox 16">
            <a:extLst>
              <a:ext uri="{FF2B5EF4-FFF2-40B4-BE49-F238E27FC236}">
                <a16:creationId xmlns:a16="http://schemas.microsoft.com/office/drawing/2014/main" id="{D1935750-26F3-41E3-9621-32E36038E960}"/>
              </a:ext>
            </a:extLst>
          </p:cNvPr>
          <p:cNvSpPr txBox="1"/>
          <p:nvPr/>
        </p:nvSpPr>
        <p:spPr>
          <a:xfrm>
            <a:off x="6791417" y="3462504"/>
            <a:ext cx="257452" cy="369332"/>
          </a:xfrm>
          <a:prstGeom prst="rect">
            <a:avLst/>
          </a:prstGeom>
          <a:noFill/>
        </p:spPr>
        <p:txBody>
          <a:bodyPr wrap="square" rtlCol="0">
            <a:spAutoFit/>
          </a:bodyPr>
          <a:lstStyle/>
          <a:p>
            <a:r>
              <a:rPr lang="en-US" dirty="0"/>
              <a:t>X</a:t>
            </a:r>
            <a:endParaRPr lang="en-IN" dirty="0"/>
          </a:p>
        </p:txBody>
      </p:sp>
      <p:sp>
        <p:nvSpPr>
          <p:cNvPr id="18" name="TextBox 17">
            <a:extLst>
              <a:ext uri="{FF2B5EF4-FFF2-40B4-BE49-F238E27FC236}">
                <a16:creationId xmlns:a16="http://schemas.microsoft.com/office/drawing/2014/main" id="{14D7DA6C-1948-4FA6-BA76-123AEDB247B0}"/>
              </a:ext>
            </a:extLst>
          </p:cNvPr>
          <p:cNvSpPr txBox="1"/>
          <p:nvPr/>
        </p:nvSpPr>
        <p:spPr>
          <a:xfrm>
            <a:off x="2725445" y="422120"/>
            <a:ext cx="292963" cy="369332"/>
          </a:xfrm>
          <a:prstGeom prst="rect">
            <a:avLst/>
          </a:prstGeom>
          <a:noFill/>
        </p:spPr>
        <p:txBody>
          <a:bodyPr wrap="square" rtlCol="0">
            <a:spAutoFit/>
          </a:bodyPr>
          <a:lstStyle/>
          <a:p>
            <a:r>
              <a:rPr lang="en-US" dirty="0"/>
              <a:t>Y</a:t>
            </a:r>
            <a:endParaRPr lang="en-IN" dirty="0"/>
          </a:p>
        </p:txBody>
      </p:sp>
      <p:sp>
        <p:nvSpPr>
          <p:cNvPr id="19" name="TextBox 18">
            <a:extLst>
              <a:ext uri="{FF2B5EF4-FFF2-40B4-BE49-F238E27FC236}">
                <a16:creationId xmlns:a16="http://schemas.microsoft.com/office/drawing/2014/main" id="{ED866A0D-954D-4B59-B98D-630583DEDBA2}"/>
              </a:ext>
            </a:extLst>
          </p:cNvPr>
          <p:cNvSpPr txBox="1"/>
          <p:nvPr/>
        </p:nvSpPr>
        <p:spPr>
          <a:xfrm>
            <a:off x="2885243" y="3462504"/>
            <a:ext cx="333735" cy="369332"/>
          </a:xfrm>
          <a:prstGeom prst="rect">
            <a:avLst/>
          </a:prstGeom>
          <a:noFill/>
        </p:spPr>
        <p:txBody>
          <a:bodyPr wrap="square" rtlCol="0">
            <a:spAutoFit/>
          </a:bodyPr>
          <a:lstStyle/>
          <a:p>
            <a:r>
              <a:rPr lang="en-US" dirty="0"/>
              <a:t>O</a:t>
            </a:r>
            <a:endParaRPr lang="en-IN" dirty="0"/>
          </a:p>
        </p:txBody>
      </p:sp>
      <p:sp>
        <p:nvSpPr>
          <p:cNvPr id="20" name="TextBox 19">
            <a:extLst>
              <a:ext uri="{FF2B5EF4-FFF2-40B4-BE49-F238E27FC236}">
                <a16:creationId xmlns:a16="http://schemas.microsoft.com/office/drawing/2014/main" id="{7199B59B-6148-4B1D-A79C-8E1AC0080906}"/>
              </a:ext>
            </a:extLst>
          </p:cNvPr>
          <p:cNvSpPr txBox="1"/>
          <p:nvPr/>
        </p:nvSpPr>
        <p:spPr>
          <a:xfrm>
            <a:off x="3315535" y="3809190"/>
            <a:ext cx="4314001" cy="369332"/>
          </a:xfrm>
          <a:prstGeom prst="rect">
            <a:avLst/>
          </a:prstGeom>
          <a:noFill/>
        </p:spPr>
        <p:txBody>
          <a:bodyPr wrap="none" rtlCol="0">
            <a:spAutoFit/>
          </a:bodyPr>
          <a:lstStyle/>
          <a:p>
            <a:r>
              <a:rPr lang="en-US" dirty="0"/>
              <a:t>Demand and supply of foreign exchange</a:t>
            </a:r>
            <a:endParaRPr lang="en-IN" dirty="0"/>
          </a:p>
        </p:txBody>
      </p:sp>
      <p:sp>
        <p:nvSpPr>
          <p:cNvPr id="21" name="TextBox 20">
            <a:extLst>
              <a:ext uri="{FF2B5EF4-FFF2-40B4-BE49-F238E27FC236}">
                <a16:creationId xmlns:a16="http://schemas.microsoft.com/office/drawing/2014/main" id="{CE8D383D-86C8-4160-A64B-9D2DF296A035}"/>
              </a:ext>
            </a:extLst>
          </p:cNvPr>
          <p:cNvSpPr txBox="1"/>
          <p:nvPr/>
        </p:nvSpPr>
        <p:spPr>
          <a:xfrm rot="16200000">
            <a:off x="1168296" y="1777966"/>
            <a:ext cx="2865725" cy="369332"/>
          </a:xfrm>
          <a:prstGeom prst="rect">
            <a:avLst/>
          </a:prstGeom>
          <a:noFill/>
        </p:spPr>
        <p:txBody>
          <a:bodyPr wrap="square" rtlCol="0">
            <a:spAutoFit/>
          </a:bodyPr>
          <a:lstStyle/>
          <a:p>
            <a:r>
              <a:rPr lang="en-US" dirty="0"/>
              <a:t>Foreign Exchange Rate </a:t>
            </a: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E09794-FB68-431C-94B3-BB3C752B4F35}"/>
              </a:ext>
            </a:extLst>
          </p:cNvPr>
          <p:cNvSpPr>
            <a:spLocks noGrp="1"/>
          </p:cNvSpPr>
          <p:nvPr>
            <p:ph idx="1"/>
          </p:nvPr>
        </p:nvSpPr>
        <p:spPr>
          <a:xfrm>
            <a:off x="159799" y="221942"/>
            <a:ext cx="11691890" cy="6507331"/>
          </a:xfrm>
        </p:spPr>
        <p:txBody>
          <a:bodyPr>
            <a:normAutofit lnSpcReduction="10000"/>
          </a:bodyPr>
          <a:lstStyle/>
          <a:p>
            <a:pPr marL="0" indent="0">
              <a:buNone/>
            </a:pPr>
            <a:r>
              <a:rPr lang="en-US" sz="2400" dirty="0"/>
              <a:t>     Thus, According to the balance of payment theory of exchange rate, exchange rate is influenced by the balance payment position of the country.</a:t>
            </a:r>
          </a:p>
          <a:p>
            <a:pPr marL="0" indent="0">
              <a:buNone/>
            </a:pPr>
            <a:r>
              <a:rPr lang="en-US" sz="2400" dirty="0"/>
              <a:t>    A deficit in balance of payment leads to increase in exchange rate ( depreciation of the currency)</a:t>
            </a:r>
          </a:p>
          <a:p>
            <a:pPr marL="0" indent="0">
              <a:buNone/>
            </a:pPr>
            <a:r>
              <a:rPr lang="en-US" sz="2400" dirty="0"/>
              <a:t>    A surplus in balance of payment leads to decrease in exchange ( appreciation  of the currency) </a:t>
            </a:r>
          </a:p>
          <a:p>
            <a:pPr marL="0" indent="0">
              <a:buNone/>
            </a:pPr>
            <a:r>
              <a:rPr lang="en-US" sz="2800" b="1" dirty="0"/>
              <a:t>Merits:</a:t>
            </a:r>
          </a:p>
          <a:p>
            <a:pPr marL="457200" indent="-457200">
              <a:buAutoNum type="arabicPeriod"/>
            </a:pPr>
            <a:r>
              <a:rPr lang="en-US" sz="2400" dirty="0"/>
              <a:t>This theory is wider in scope because, it takes into account all the items that enter into balance of payment of a country.</a:t>
            </a:r>
          </a:p>
          <a:p>
            <a:pPr marL="457200" indent="-457200">
              <a:buAutoNum type="arabicPeriod"/>
            </a:pPr>
            <a:r>
              <a:rPr lang="en-US" sz="2400" dirty="0"/>
              <a:t>It is similar to the general theory of value because it considered the market forces demand and supply.</a:t>
            </a:r>
          </a:p>
          <a:p>
            <a:pPr marL="0" indent="0">
              <a:buNone/>
            </a:pPr>
            <a:r>
              <a:rPr lang="en-US" sz="2400" dirty="0"/>
              <a:t>3. This theory suggest that the disequilibrium in the balance of payments of a country can be corrected by making appropriate adjustments in the rate of exchange.</a:t>
            </a:r>
          </a:p>
          <a:p>
            <a:pPr marL="0" indent="0">
              <a:buNone/>
            </a:pPr>
            <a:r>
              <a:rPr lang="en-US" sz="2400" dirty="0"/>
              <a:t>4.  This theory is more realistic because, the domestic price of foreign currency is a function of many variables.   </a:t>
            </a:r>
            <a:endParaRPr lang="en-IN" sz="2400" dirty="0"/>
          </a:p>
        </p:txBody>
      </p:sp>
    </p:spTree>
    <p:extLst>
      <p:ext uri="{BB962C8B-B14F-4D97-AF65-F5344CB8AC3E}">
        <p14:creationId xmlns:p14="http://schemas.microsoft.com/office/powerpoint/2010/main" val="734210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57626E-E5F2-40CF-B6AE-84A0B03D4CFB}"/>
              </a:ext>
            </a:extLst>
          </p:cNvPr>
          <p:cNvSpPr>
            <a:spLocks noGrp="1"/>
          </p:cNvSpPr>
          <p:nvPr>
            <p:ph idx="1"/>
          </p:nvPr>
        </p:nvSpPr>
        <p:spPr>
          <a:xfrm>
            <a:off x="150920" y="159798"/>
            <a:ext cx="11745157" cy="6516209"/>
          </a:xfrm>
        </p:spPr>
        <p:txBody>
          <a:bodyPr>
            <a:normAutofit/>
          </a:bodyPr>
          <a:lstStyle/>
          <a:p>
            <a:pPr marL="0" indent="0">
              <a:buNone/>
            </a:pPr>
            <a:r>
              <a:rPr lang="en-US" sz="2400" dirty="0"/>
              <a:t>3. Foreign exchanged is required for making unilateral transfers like sending gifts to other countries.</a:t>
            </a:r>
          </a:p>
          <a:p>
            <a:pPr marL="0" indent="0">
              <a:buNone/>
            </a:pPr>
            <a:r>
              <a:rPr lang="en-US" sz="2400" dirty="0"/>
              <a:t>4. Investment in foreign countries. It includes, purchase of assets like, land, shares, bonds etc in the foreign countries.</a:t>
            </a:r>
          </a:p>
          <a:p>
            <a:pPr marL="0" indent="0">
              <a:buNone/>
            </a:pPr>
            <a:r>
              <a:rPr lang="en-US" sz="2400" b="1" dirty="0"/>
              <a:t> Supply of foreign exchange is determined by the following factors:</a:t>
            </a:r>
          </a:p>
          <a:p>
            <a:pPr marL="457200" indent="-457200">
              <a:buAutoNum type="arabicPeriod"/>
            </a:pPr>
            <a:r>
              <a:rPr lang="en-US" sz="2400" dirty="0"/>
              <a:t>Export of goods and services.</a:t>
            </a:r>
          </a:p>
          <a:p>
            <a:pPr marL="457200" indent="-457200">
              <a:buAutoNum type="arabicPeriod"/>
            </a:pPr>
            <a:r>
              <a:rPr lang="en-US" sz="2400" dirty="0"/>
              <a:t>Foreign investments in the country.</a:t>
            </a:r>
          </a:p>
          <a:p>
            <a:pPr marL="457200" indent="-457200">
              <a:buAutoNum type="arabicPeriod"/>
            </a:pPr>
            <a:r>
              <a:rPr lang="en-US" sz="2400" dirty="0"/>
              <a:t>Remittances from abroad.</a:t>
            </a:r>
          </a:p>
          <a:p>
            <a:pPr marL="457200" indent="-457200">
              <a:buAutoNum type="arabicPeriod"/>
            </a:pPr>
            <a:r>
              <a:rPr lang="en-US" sz="2400" dirty="0"/>
              <a:t>Speculation.</a:t>
            </a:r>
          </a:p>
          <a:p>
            <a:pPr marL="0" indent="0">
              <a:buNone/>
            </a:pPr>
            <a:r>
              <a:rPr lang="en-US" sz="2400" dirty="0"/>
              <a:t> </a:t>
            </a:r>
            <a:r>
              <a:rPr lang="en-US" sz="2400" b="1" dirty="0"/>
              <a:t>Equilibrium rate of exchange:</a:t>
            </a:r>
          </a:p>
          <a:p>
            <a:pPr marL="0" indent="0">
              <a:buNone/>
            </a:pPr>
            <a:r>
              <a:rPr lang="en-US" sz="2400" b="1" dirty="0"/>
              <a:t>   </a:t>
            </a:r>
            <a:r>
              <a:rPr lang="en-US" sz="2400" dirty="0"/>
              <a:t>In a free foreign exchange market, the equilibrium rate of exchange is determined by the market forces  the demand for and supply of the currencies concerned.</a:t>
            </a:r>
          </a:p>
          <a:p>
            <a:pPr marL="0" indent="0">
              <a:buNone/>
            </a:pPr>
            <a:r>
              <a:rPr lang="en-US" sz="2400" dirty="0"/>
              <a:t>  The determination of exchange rate with the help of following diagram</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IN" sz="2400" dirty="0"/>
          </a:p>
        </p:txBody>
      </p:sp>
    </p:spTree>
    <p:extLst>
      <p:ext uri="{BB962C8B-B14F-4D97-AF65-F5344CB8AC3E}">
        <p14:creationId xmlns:p14="http://schemas.microsoft.com/office/powerpoint/2010/main" val="2671780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0992D1-917C-445B-9372-4FDEAAE68358}"/>
              </a:ext>
            </a:extLst>
          </p:cNvPr>
          <p:cNvSpPr>
            <a:spLocks noGrp="1"/>
          </p:cNvSpPr>
          <p:nvPr>
            <p:ph idx="1"/>
          </p:nvPr>
        </p:nvSpPr>
        <p:spPr>
          <a:xfrm>
            <a:off x="88777" y="115411"/>
            <a:ext cx="11931587" cy="6551720"/>
          </a:xfrm>
        </p:spPr>
        <p:txBody>
          <a:bodyPr>
            <a:normAutofit/>
          </a:bodyPr>
          <a:lstStyle/>
          <a:p>
            <a:pPr marL="0" indent="0">
              <a:buNone/>
            </a:pPr>
            <a:r>
              <a:rPr lang="en-US" sz="2400" b="1" dirty="0"/>
              <a:t>Limitations:</a:t>
            </a:r>
          </a:p>
          <a:p>
            <a:pPr marL="457200" indent="-457200">
              <a:buAutoNum type="arabicPeriod"/>
            </a:pPr>
            <a:r>
              <a:rPr lang="en-US" sz="2400" dirty="0"/>
              <a:t>It has been argued that exchange rate also influence the balance of payments.</a:t>
            </a:r>
          </a:p>
          <a:p>
            <a:pPr marL="457200" indent="-457200">
              <a:buAutoNum type="arabicPeriod"/>
            </a:pPr>
            <a:r>
              <a:rPr lang="en-US" sz="2400" dirty="0"/>
              <a:t>It is based on the realistic assumption of the existence  of perfect competition.</a:t>
            </a:r>
          </a:p>
          <a:p>
            <a:pPr marL="457200" indent="-457200">
              <a:buAutoNum type="arabicPeriod"/>
            </a:pPr>
            <a:r>
              <a:rPr lang="en-US" sz="2400" dirty="0"/>
              <a:t>It wrongly assumes that the demand for imports is perfectly price inelastic.</a:t>
            </a:r>
          </a:p>
          <a:p>
            <a:pPr marL="457200" indent="-457200">
              <a:buAutoNum type="arabicPeriod"/>
            </a:pPr>
            <a:r>
              <a:rPr lang="en-US" sz="2400" dirty="0"/>
              <a:t>It assumes that there is no connection between rate  of exchange and internal price level.</a:t>
            </a:r>
          </a:p>
          <a:p>
            <a:pPr marL="457200" indent="-457200">
              <a:buAutoNum type="arabicPeriod"/>
            </a:pPr>
            <a:r>
              <a:rPr lang="en-US" sz="2400" dirty="0"/>
              <a:t>This theory fails to explain the basic value incorporated currencies </a:t>
            </a:r>
          </a:p>
        </p:txBody>
      </p:sp>
    </p:spTree>
    <p:extLst>
      <p:ext uri="{BB962C8B-B14F-4D97-AF65-F5344CB8AC3E}">
        <p14:creationId xmlns:p14="http://schemas.microsoft.com/office/powerpoint/2010/main" val="1747784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33C990D-FE0B-450C-8305-594C090529AC}"/>
              </a:ext>
            </a:extLst>
          </p:cNvPr>
          <p:cNvGraphicFramePr>
            <a:graphicFrameLocks noGrp="1"/>
          </p:cNvGraphicFramePr>
          <p:nvPr>
            <p:ph idx="1"/>
            <p:extLst>
              <p:ext uri="{D42A27DB-BD31-4B8C-83A1-F6EECF244321}">
                <p14:modId xmlns:p14="http://schemas.microsoft.com/office/powerpoint/2010/main" val="2415239006"/>
              </p:ext>
            </p:extLst>
          </p:nvPr>
        </p:nvGraphicFramePr>
        <p:xfrm>
          <a:off x="677863" y="1420335"/>
          <a:ext cx="8341851" cy="4770645"/>
        </p:xfrm>
        <a:graphic>
          <a:graphicData uri="http://schemas.openxmlformats.org/drawingml/2006/table">
            <a:tbl>
              <a:tblPr/>
              <a:tblGrid>
                <a:gridCol w="2780617">
                  <a:extLst>
                    <a:ext uri="{9D8B030D-6E8A-4147-A177-3AD203B41FA5}">
                      <a16:colId xmlns:a16="http://schemas.microsoft.com/office/drawing/2014/main" val="1959897233"/>
                    </a:ext>
                  </a:extLst>
                </a:gridCol>
                <a:gridCol w="2780617">
                  <a:extLst>
                    <a:ext uri="{9D8B030D-6E8A-4147-A177-3AD203B41FA5}">
                      <a16:colId xmlns:a16="http://schemas.microsoft.com/office/drawing/2014/main" val="3678070135"/>
                    </a:ext>
                  </a:extLst>
                </a:gridCol>
                <a:gridCol w="2780617">
                  <a:extLst>
                    <a:ext uri="{9D8B030D-6E8A-4147-A177-3AD203B41FA5}">
                      <a16:colId xmlns:a16="http://schemas.microsoft.com/office/drawing/2014/main" val="1079862084"/>
                    </a:ext>
                  </a:extLst>
                </a:gridCol>
              </a:tblGrid>
              <a:tr h="381747">
                <a:tc>
                  <a:txBody>
                    <a:bodyPr/>
                    <a:lstStyle/>
                    <a:p>
                      <a:pPr algn="l" fontAlgn="ctr"/>
                      <a:r>
                        <a:rPr lang="en-IN" b="1" dirty="0">
                          <a:effectLst/>
                          <a:latin typeface="inherit"/>
                        </a:rPr>
                        <a:t>Indian Rupee</a:t>
                      </a:r>
                    </a:p>
                  </a:txBody>
                  <a:tcPr marL="76200" marR="76200" marT="15240" marB="15240" anchor="ctr">
                    <a:lnL>
                      <a:noFill/>
                    </a:lnL>
                    <a:lnR>
                      <a:noFill/>
                    </a:lnR>
                    <a:lnT>
                      <a:noFill/>
                    </a:lnT>
                    <a:lnB w="7620" cap="flat" cmpd="sng" algn="ctr">
                      <a:solidFill>
                        <a:srgbClr val="DDDDDD"/>
                      </a:solidFill>
                      <a:prstDash val="solid"/>
                      <a:round/>
                      <a:headEnd type="none" w="med" len="med"/>
                      <a:tailEnd type="none" w="med" len="med"/>
                    </a:lnB>
                  </a:tcPr>
                </a:tc>
                <a:tc>
                  <a:txBody>
                    <a:bodyPr/>
                    <a:lstStyle/>
                    <a:p>
                      <a:pPr algn="r" fontAlgn="ctr"/>
                      <a:r>
                        <a:rPr lang="en-IN" b="1" dirty="0">
                          <a:effectLst/>
                          <a:latin typeface="inherit"/>
                        </a:rPr>
                        <a:t>1.00 INR</a:t>
                      </a:r>
                    </a:p>
                  </a:txBody>
                  <a:tcPr marL="76200" marR="76200" marT="15240" marB="15240" anchor="ctr">
                    <a:lnL>
                      <a:noFill/>
                    </a:lnL>
                    <a:lnR>
                      <a:noFill/>
                    </a:lnR>
                    <a:lnT>
                      <a:noFill/>
                    </a:lnT>
                    <a:lnB w="7620" cap="flat" cmpd="sng" algn="ctr">
                      <a:solidFill>
                        <a:srgbClr val="DDDDDD"/>
                      </a:solidFill>
                      <a:prstDash val="solid"/>
                      <a:round/>
                      <a:headEnd type="none" w="med" len="med"/>
                      <a:tailEnd type="none" w="med" len="med"/>
                    </a:lnB>
                  </a:tcPr>
                </a:tc>
                <a:tc>
                  <a:txBody>
                    <a:bodyPr/>
                    <a:lstStyle/>
                    <a:p>
                      <a:pPr algn="r" fontAlgn="ctr"/>
                      <a:r>
                        <a:rPr lang="en-IN" b="1" dirty="0">
                          <a:effectLst/>
                          <a:latin typeface="inherit"/>
                        </a:rPr>
                        <a:t> 1.00 INR</a:t>
                      </a:r>
                    </a:p>
                  </a:txBody>
                  <a:tcPr marL="76200" marR="76200" marT="15240" marB="15240" anchor="ctr">
                    <a:lnL>
                      <a:noFill/>
                    </a:lnL>
                    <a:lnR>
                      <a:noFill/>
                    </a:lnR>
                    <a:lnT>
                      <a:noFill/>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318333343"/>
                  </a:ext>
                </a:extLst>
              </a:tr>
              <a:tr h="419922">
                <a:tc>
                  <a:txBody>
                    <a:bodyPr/>
                    <a:lstStyle/>
                    <a:p>
                      <a:pPr algn="l" fontAlgn="ctr"/>
                      <a:r>
                        <a:rPr lang="en-IN" b="0" dirty="0">
                          <a:effectLst/>
                          <a:latin typeface="inherit"/>
                        </a:rPr>
                        <a:t>US Dollar</a:t>
                      </a:r>
                    </a:p>
                  </a:txBody>
                  <a:tcPr marL="76200" marR="76200" marT="30480" marB="30480"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b="0" u="none" strike="noStrike" dirty="0">
                          <a:solidFill>
                            <a:srgbClr val="0274BA"/>
                          </a:solidFill>
                          <a:effectLst/>
                          <a:latin typeface="inherit"/>
                          <a:hlinkClick r:id="rId2"/>
                        </a:rPr>
                        <a:t>0.014142</a:t>
                      </a:r>
                      <a:endParaRPr lang="en-IN" b="0" dirty="0">
                        <a:effectLst/>
                        <a:latin typeface="inherit"/>
                      </a:endParaRPr>
                    </a:p>
                  </a:txBody>
                  <a:tcPr marL="76200" marR="76200" marT="30480" marB="30480"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b="0" u="none" strike="noStrike" dirty="0">
                          <a:solidFill>
                            <a:srgbClr val="0274BA"/>
                          </a:solidFill>
                          <a:effectLst/>
                          <a:latin typeface="inherit"/>
                          <a:hlinkClick r:id="rId3"/>
                        </a:rPr>
                        <a:t>70.709408</a:t>
                      </a:r>
                      <a:endParaRPr lang="en-IN" b="0" dirty="0">
                        <a:effectLst/>
                        <a:latin typeface="inherit"/>
                      </a:endParaRPr>
                    </a:p>
                  </a:txBody>
                  <a:tcPr marL="76200" marR="76200" marT="30480" marB="30480"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743829599"/>
                  </a:ext>
                </a:extLst>
              </a:tr>
              <a:tr h="419922">
                <a:tc>
                  <a:txBody>
                    <a:bodyPr/>
                    <a:lstStyle/>
                    <a:p>
                      <a:pPr algn="l" fontAlgn="ctr"/>
                      <a:r>
                        <a:rPr lang="en-IN" b="0" dirty="0">
                          <a:effectLst/>
                          <a:latin typeface="inherit"/>
                        </a:rPr>
                        <a:t>Euro</a:t>
                      </a:r>
                    </a:p>
                  </a:txBody>
                  <a:tcPr marL="76200" marR="76200" marT="30480" marB="30480"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b="0" u="none" strike="noStrike" dirty="0">
                          <a:solidFill>
                            <a:srgbClr val="0274BA"/>
                          </a:solidFill>
                          <a:effectLst/>
                          <a:latin typeface="inherit"/>
                          <a:hlinkClick r:id="rId4"/>
                        </a:rPr>
                        <a:t>0.012675</a:t>
                      </a:r>
                      <a:endParaRPr lang="en-IN" b="0" dirty="0">
                        <a:effectLst/>
                        <a:latin typeface="inherit"/>
                      </a:endParaRPr>
                    </a:p>
                  </a:txBody>
                  <a:tcPr marL="76200" marR="76200" marT="30480" marB="30480"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b="0" u="none" strike="noStrike" dirty="0">
                          <a:solidFill>
                            <a:srgbClr val="0274BA"/>
                          </a:solidFill>
                          <a:effectLst/>
                          <a:latin typeface="inherit"/>
                          <a:hlinkClick r:id="rId5"/>
                        </a:rPr>
                        <a:t>78.898454</a:t>
                      </a:r>
                      <a:endParaRPr lang="en-IN" b="0" dirty="0">
                        <a:effectLst/>
                        <a:latin typeface="inherit"/>
                      </a:endParaRPr>
                    </a:p>
                  </a:txBody>
                  <a:tcPr marL="76200" marR="76200" marT="30480" marB="30480"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783015553"/>
                  </a:ext>
                </a:extLst>
              </a:tr>
              <a:tr h="419922">
                <a:tc>
                  <a:txBody>
                    <a:bodyPr/>
                    <a:lstStyle/>
                    <a:p>
                      <a:pPr algn="l" fontAlgn="ctr"/>
                      <a:r>
                        <a:rPr lang="en-IN" b="0" dirty="0">
                          <a:effectLst/>
                          <a:latin typeface="inherit"/>
                        </a:rPr>
                        <a:t>British Pound</a:t>
                      </a:r>
                    </a:p>
                  </a:txBody>
                  <a:tcPr marL="76200" marR="76200" marT="30480" marB="30480"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b="0" u="none" strike="noStrike" dirty="0">
                          <a:solidFill>
                            <a:srgbClr val="0274BA"/>
                          </a:solidFill>
                          <a:effectLst/>
                          <a:latin typeface="inherit"/>
                          <a:hlinkClick r:id="rId6"/>
                        </a:rPr>
                        <a:t>0.010859</a:t>
                      </a:r>
                      <a:endParaRPr lang="en-IN" b="0" dirty="0">
                        <a:effectLst/>
                        <a:latin typeface="inherit"/>
                      </a:endParaRPr>
                    </a:p>
                  </a:txBody>
                  <a:tcPr marL="76200" marR="76200" marT="30480" marB="30480"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b="0" u="none" strike="noStrike" dirty="0">
                          <a:solidFill>
                            <a:srgbClr val="0274BA"/>
                          </a:solidFill>
                          <a:effectLst/>
                          <a:latin typeface="inherit"/>
                          <a:hlinkClick r:id="rId7"/>
                        </a:rPr>
                        <a:t>92.086394</a:t>
                      </a:r>
                      <a:endParaRPr lang="en-IN" b="0" dirty="0">
                        <a:effectLst/>
                        <a:latin typeface="inherit"/>
                      </a:endParaRPr>
                    </a:p>
                  </a:txBody>
                  <a:tcPr marL="76200" marR="76200" marT="30480" marB="30480"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486355846"/>
                  </a:ext>
                </a:extLst>
              </a:tr>
              <a:tr h="419922">
                <a:tc>
                  <a:txBody>
                    <a:bodyPr/>
                    <a:lstStyle/>
                    <a:p>
                      <a:pPr algn="l" fontAlgn="ctr"/>
                      <a:r>
                        <a:rPr lang="en-IN" b="0" dirty="0">
                          <a:effectLst/>
                          <a:latin typeface="inherit"/>
                        </a:rPr>
                        <a:t>Australian Dollar</a:t>
                      </a:r>
                    </a:p>
                  </a:txBody>
                  <a:tcPr marL="76200" marR="76200" marT="30480" marB="30480"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b="0" u="none" strike="noStrike" dirty="0">
                          <a:solidFill>
                            <a:srgbClr val="0274BA"/>
                          </a:solidFill>
                          <a:effectLst/>
                          <a:latin typeface="inherit"/>
                          <a:hlinkClick r:id="rId8"/>
                        </a:rPr>
                        <a:t>0.020462</a:t>
                      </a:r>
                      <a:endParaRPr lang="en-IN" b="0" dirty="0">
                        <a:effectLst/>
                        <a:latin typeface="inherit"/>
                      </a:endParaRPr>
                    </a:p>
                  </a:txBody>
                  <a:tcPr marL="76200" marR="76200" marT="30480" marB="30480"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b="0" u="none" strike="noStrike" dirty="0">
                          <a:solidFill>
                            <a:srgbClr val="0274BA"/>
                          </a:solidFill>
                          <a:effectLst/>
                          <a:latin typeface="inherit"/>
                          <a:hlinkClick r:id="rId9"/>
                        </a:rPr>
                        <a:t>48.872223</a:t>
                      </a:r>
                      <a:endParaRPr lang="en-IN" b="0" dirty="0">
                        <a:effectLst/>
                        <a:latin typeface="inherit"/>
                      </a:endParaRPr>
                    </a:p>
                  </a:txBody>
                  <a:tcPr marL="76200" marR="76200" marT="30480" marB="30480"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204842848"/>
                  </a:ext>
                </a:extLst>
              </a:tr>
              <a:tr h="419922">
                <a:tc>
                  <a:txBody>
                    <a:bodyPr/>
                    <a:lstStyle/>
                    <a:p>
                      <a:pPr algn="l" fontAlgn="ctr"/>
                      <a:r>
                        <a:rPr lang="en-IN" b="0" dirty="0">
                          <a:effectLst/>
                          <a:latin typeface="inherit"/>
                        </a:rPr>
                        <a:t>Canadian Dollar</a:t>
                      </a:r>
                    </a:p>
                  </a:txBody>
                  <a:tcPr marL="76200" marR="76200" marT="30480" marB="30480"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b="0" u="none" strike="noStrike" dirty="0">
                          <a:solidFill>
                            <a:srgbClr val="0274BA"/>
                          </a:solidFill>
                          <a:effectLst/>
                          <a:latin typeface="inherit"/>
                          <a:hlinkClick r:id="rId10"/>
                        </a:rPr>
                        <a:t>0.018446</a:t>
                      </a:r>
                      <a:endParaRPr lang="en-IN" b="0" dirty="0">
                        <a:effectLst/>
                        <a:latin typeface="inherit"/>
                      </a:endParaRPr>
                    </a:p>
                  </a:txBody>
                  <a:tcPr marL="76200" marR="76200" marT="30480" marB="30480"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b="0" u="none" strike="noStrike" dirty="0">
                          <a:solidFill>
                            <a:srgbClr val="0274BA"/>
                          </a:solidFill>
                          <a:effectLst/>
                          <a:latin typeface="inherit"/>
                          <a:hlinkClick r:id="rId11"/>
                        </a:rPr>
                        <a:t>54.213097</a:t>
                      </a:r>
                      <a:endParaRPr lang="en-IN" b="0" dirty="0">
                        <a:effectLst/>
                        <a:latin typeface="inherit"/>
                      </a:endParaRPr>
                    </a:p>
                  </a:txBody>
                  <a:tcPr marL="76200" marR="76200" marT="30480" marB="30480"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612528665"/>
                  </a:ext>
                </a:extLst>
              </a:tr>
              <a:tr h="419922">
                <a:tc>
                  <a:txBody>
                    <a:bodyPr/>
                    <a:lstStyle/>
                    <a:p>
                      <a:pPr algn="l" fontAlgn="ctr"/>
                      <a:r>
                        <a:rPr lang="en-IN" b="0" dirty="0">
                          <a:effectLst/>
                          <a:latin typeface="inherit"/>
                        </a:rPr>
                        <a:t>Singapore Dollar</a:t>
                      </a:r>
                    </a:p>
                  </a:txBody>
                  <a:tcPr marL="76200" marR="76200" marT="30480" marB="30480"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b="0" u="none" strike="noStrike" dirty="0">
                          <a:solidFill>
                            <a:srgbClr val="0274BA"/>
                          </a:solidFill>
                          <a:effectLst/>
                          <a:latin typeface="inherit"/>
                          <a:hlinkClick r:id="rId12"/>
                        </a:rPr>
                        <a:t>0.019036</a:t>
                      </a:r>
                      <a:endParaRPr lang="en-IN" b="0" dirty="0">
                        <a:effectLst/>
                        <a:latin typeface="inherit"/>
                      </a:endParaRPr>
                    </a:p>
                  </a:txBody>
                  <a:tcPr marL="76200" marR="76200" marT="30480" marB="30480"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b="0" u="none" strike="noStrike" dirty="0">
                          <a:solidFill>
                            <a:srgbClr val="0274BA"/>
                          </a:solidFill>
                          <a:effectLst/>
                          <a:latin typeface="inherit"/>
                          <a:hlinkClick r:id="rId13"/>
                        </a:rPr>
                        <a:t>52.531886</a:t>
                      </a:r>
                      <a:endParaRPr lang="en-IN" b="0" dirty="0">
                        <a:effectLst/>
                        <a:latin typeface="inherit"/>
                      </a:endParaRPr>
                    </a:p>
                  </a:txBody>
                  <a:tcPr marL="76200" marR="76200" marT="30480" marB="30480"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869153613"/>
                  </a:ext>
                </a:extLst>
              </a:tr>
              <a:tr h="419922">
                <a:tc>
                  <a:txBody>
                    <a:bodyPr/>
                    <a:lstStyle/>
                    <a:p>
                      <a:pPr algn="l" fontAlgn="ctr"/>
                      <a:r>
                        <a:rPr lang="en-IN" b="0" dirty="0">
                          <a:effectLst/>
                          <a:latin typeface="inherit"/>
                        </a:rPr>
                        <a:t>Swiss Franc</a:t>
                      </a:r>
                    </a:p>
                  </a:txBody>
                  <a:tcPr marL="76200" marR="76200" marT="30480" marB="30480"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b="0" u="none" strike="noStrike" dirty="0">
                          <a:solidFill>
                            <a:srgbClr val="0274BA"/>
                          </a:solidFill>
                          <a:effectLst/>
                          <a:latin typeface="inherit"/>
                          <a:hlinkClick r:id="rId14"/>
                        </a:rPr>
                        <a:t>0.013628</a:t>
                      </a:r>
                      <a:endParaRPr lang="en-IN" b="0" dirty="0">
                        <a:effectLst/>
                        <a:latin typeface="inherit"/>
                      </a:endParaRPr>
                    </a:p>
                  </a:txBody>
                  <a:tcPr marL="76200" marR="76200" marT="30480" marB="30480"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b="0" u="none" strike="noStrike" dirty="0">
                          <a:solidFill>
                            <a:srgbClr val="0274BA"/>
                          </a:solidFill>
                          <a:effectLst/>
                          <a:latin typeface="inherit"/>
                          <a:hlinkClick r:id="rId15"/>
                        </a:rPr>
                        <a:t>73.376111</a:t>
                      </a:r>
                      <a:endParaRPr lang="en-IN" b="0" dirty="0">
                        <a:effectLst/>
                        <a:latin typeface="inherit"/>
                      </a:endParaRPr>
                    </a:p>
                  </a:txBody>
                  <a:tcPr marL="76200" marR="76200" marT="30480" marB="30480"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123732507"/>
                  </a:ext>
                </a:extLst>
              </a:tr>
              <a:tr h="419922">
                <a:tc>
                  <a:txBody>
                    <a:bodyPr/>
                    <a:lstStyle/>
                    <a:p>
                      <a:pPr algn="l" fontAlgn="ctr"/>
                      <a:r>
                        <a:rPr lang="en-IN" b="0" dirty="0">
                          <a:effectLst/>
                          <a:latin typeface="inherit"/>
                        </a:rPr>
                        <a:t>Malaysian Ringgit</a:t>
                      </a:r>
                    </a:p>
                  </a:txBody>
                  <a:tcPr marL="76200" marR="76200" marT="30480" marB="30480"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b="0" u="none" strike="noStrike" dirty="0">
                          <a:solidFill>
                            <a:srgbClr val="0274BA"/>
                          </a:solidFill>
                          <a:effectLst/>
                          <a:latin typeface="inherit"/>
                          <a:hlinkClick r:id="rId16"/>
                        </a:rPr>
                        <a:t>0.057589</a:t>
                      </a:r>
                      <a:endParaRPr lang="en-IN" b="0" dirty="0">
                        <a:effectLst/>
                        <a:latin typeface="inherit"/>
                      </a:endParaRPr>
                    </a:p>
                  </a:txBody>
                  <a:tcPr marL="76200" marR="76200" marT="30480" marB="30480"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b="0" u="none" strike="noStrike" dirty="0">
                          <a:solidFill>
                            <a:srgbClr val="0274BA"/>
                          </a:solidFill>
                          <a:effectLst/>
                          <a:latin typeface="inherit"/>
                          <a:hlinkClick r:id="rId17"/>
                        </a:rPr>
                        <a:t>17.364407</a:t>
                      </a:r>
                      <a:endParaRPr lang="en-IN" b="0" dirty="0">
                        <a:effectLst/>
                        <a:latin typeface="inherit"/>
                      </a:endParaRPr>
                    </a:p>
                  </a:txBody>
                  <a:tcPr marL="76200" marR="76200" marT="30480" marB="30480"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500124949"/>
                  </a:ext>
                </a:extLst>
              </a:tr>
              <a:tr h="0">
                <a:tc>
                  <a:txBody>
                    <a:bodyPr/>
                    <a:lstStyle/>
                    <a:p>
                      <a:pPr algn="l" fontAlgn="ctr"/>
                      <a:r>
                        <a:rPr lang="en-IN" b="0" dirty="0">
                          <a:effectLst/>
                          <a:latin typeface="inherit"/>
                        </a:rPr>
                        <a:t>Japanese Yen</a:t>
                      </a:r>
                    </a:p>
                  </a:txBody>
                  <a:tcPr marL="76200" marR="76200" marT="30480" marB="30480"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IN" b="0" u="none" strike="noStrike" dirty="0">
                          <a:solidFill>
                            <a:srgbClr val="0274BA"/>
                          </a:solidFill>
                          <a:effectLst/>
                          <a:latin typeface="inherit"/>
                          <a:hlinkClick r:id="rId18"/>
                        </a:rPr>
                        <a:t>0.643035</a:t>
                      </a:r>
                      <a:endParaRPr lang="en-IN" b="0" dirty="0">
                        <a:effectLst/>
                        <a:latin typeface="inherit"/>
                      </a:endParaRPr>
                    </a:p>
                    <a:p>
                      <a:pPr algn="r" fontAlgn="ctr"/>
                      <a:endParaRPr lang="en-IN" b="0" dirty="0">
                        <a:effectLst/>
                        <a:latin typeface="inherit"/>
                      </a:endParaRPr>
                    </a:p>
                  </a:txBody>
                  <a:tcPr marL="76200" marR="76200" marT="30480" marB="30480"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marL="0" marR="0" lvl="0" indent="0" algn="r" defTabSz="457200" rtl="0" eaLnBrk="1" fontAlgn="ctr" latinLnBrk="0" hangingPunct="1">
                        <a:lnSpc>
                          <a:spcPct val="100000"/>
                        </a:lnSpc>
                        <a:spcBef>
                          <a:spcPts val="0"/>
                        </a:spcBef>
                        <a:spcAft>
                          <a:spcPts val="0"/>
                        </a:spcAft>
                        <a:buClrTx/>
                        <a:buSzTx/>
                        <a:buFontTx/>
                        <a:buNone/>
                        <a:tabLst/>
                        <a:defRPr/>
                      </a:pPr>
                      <a:r>
                        <a:rPr lang="en-IN" b="0" u="none" strike="noStrike" dirty="0">
                          <a:solidFill>
                            <a:srgbClr val="0274BA"/>
                          </a:solidFill>
                          <a:effectLst/>
                          <a:latin typeface="inherit"/>
                          <a:hlinkClick r:id="rId19"/>
                        </a:rPr>
                        <a:t>1.555126</a:t>
                      </a:r>
                      <a:endParaRPr lang="en-IN" b="0" dirty="0">
                        <a:effectLst/>
                        <a:latin typeface="inherit"/>
                      </a:endParaRPr>
                    </a:p>
                    <a:p>
                      <a:pPr algn="r" fontAlgn="ctr"/>
                      <a:endParaRPr lang="en-IN" b="0" dirty="0">
                        <a:effectLst/>
                        <a:latin typeface="inherit"/>
                      </a:endParaRPr>
                    </a:p>
                  </a:txBody>
                  <a:tcPr marL="76200" marR="76200" marT="30480" marB="30480"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117410451"/>
                  </a:ext>
                </a:extLst>
              </a:tr>
              <a:tr h="419922">
                <a:tc>
                  <a:txBody>
                    <a:bodyPr/>
                    <a:lstStyle/>
                    <a:p>
                      <a:pPr algn="l" fontAlgn="ctr"/>
                      <a:r>
                        <a:rPr lang="en-IN" b="0" dirty="0">
                          <a:effectLst/>
                          <a:latin typeface="inherit"/>
                        </a:rPr>
                        <a:t>Chinese Yuan </a:t>
                      </a:r>
                      <a:r>
                        <a:rPr lang="en-IN" b="0" dirty="0" err="1">
                          <a:effectLst/>
                          <a:latin typeface="inherit"/>
                        </a:rPr>
                        <a:t>Renminbi</a:t>
                      </a:r>
                      <a:endParaRPr lang="en-IN" b="0" dirty="0">
                        <a:effectLst/>
                        <a:latin typeface="inherit"/>
                      </a:endParaRPr>
                    </a:p>
                  </a:txBody>
                  <a:tcPr marL="76200" marR="76200" marT="30480" marB="30480"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b="0" u="none" strike="noStrike">
                          <a:solidFill>
                            <a:srgbClr val="0274BA"/>
                          </a:solidFill>
                          <a:effectLst/>
                          <a:latin typeface="inherit"/>
                          <a:hlinkClick r:id="rId20"/>
                        </a:rPr>
                        <a:t>0.097450</a:t>
                      </a:r>
                      <a:endParaRPr lang="en-IN" b="0">
                        <a:effectLst/>
                        <a:latin typeface="inherit"/>
                      </a:endParaRPr>
                    </a:p>
                  </a:txBody>
                  <a:tcPr marL="76200" marR="76200" marT="30480" marB="30480"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b="0" u="none" strike="noStrike" dirty="0">
                          <a:solidFill>
                            <a:srgbClr val="0274BA"/>
                          </a:solidFill>
                          <a:effectLst/>
                          <a:latin typeface="inherit"/>
                          <a:hlinkClick r:id="rId21"/>
                        </a:rPr>
                        <a:t>10.261684</a:t>
                      </a:r>
                      <a:endParaRPr lang="en-IN" b="0" dirty="0">
                        <a:effectLst/>
                        <a:latin typeface="inherit"/>
                      </a:endParaRPr>
                    </a:p>
                  </a:txBody>
                  <a:tcPr marL="76200" marR="76200" marT="30480" marB="30480"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614645437"/>
                  </a:ext>
                </a:extLst>
              </a:tr>
            </a:tbl>
          </a:graphicData>
        </a:graphic>
      </p:graphicFrame>
      <p:sp>
        <p:nvSpPr>
          <p:cNvPr id="5" name="Rectangle 2">
            <a:extLst>
              <a:ext uri="{FF2B5EF4-FFF2-40B4-BE49-F238E27FC236}">
                <a16:creationId xmlns:a16="http://schemas.microsoft.com/office/drawing/2014/main" id="{4EA8CA75-9381-4C95-9E93-8869DFE1BACE}"/>
              </a:ext>
            </a:extLst>
          </p:cNvPr>
          <p:cNvSpPr>
            <a:spLocks noChangeArrowheads="1"/>
          </p:cNvSpPr>
          <p:nvPr/>
        </p:nvSpPr>
        <p:spPr bwMode="auto">
          <a:xfrm>
            <a:off x="1455936" y="435451"/>
            <a:ext cx="7474999"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B75716"/>
                </a:solidFill>
                <a:effectLst/>
                <a:latin typeface="inherit"/>
              </a:rPr>
              <a:t>INDIAN RUPEE EXCHANGE RATES TABLE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000000"/>
                </a:solidFill>
                <a:effectLst/>
                <a:latin typeface="inherit"/>
              </a:rPr>
              <a:t> </a:t>
            </a: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05476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120A733-D470-43DC-B6E4-F16623267FEB}"/>
              </a:ext>
            </a:extLst>
          </p:cNvPr>
          <p:cNvGraphicFramePr>
            <a:graphicFrameLocks noGrp="1"/>
          </p:cNvGraphicFramePr>
          <p:nvPr>
            <p:ph idx="1"/>
            <p:extLst>
              <p:ext uri="{D42A27DB-BD31-4B8C-83A1-F6EECF244321}">
                <p14:modId xmlns:p14="http://schemas.microsoft.com/office/powerpoint/2010/main" val="1728744964"/>
              </p:ext>
            </p:extLst>
          </p:nvPr>
        </p:nvGraphicFramePr>
        <p:xfrm>
          <a:off x="887767" y="266330"/>
          <a:ext cx="8646849" cy="6498450"/>
        </p:xfrm>
        <a:graphic>
          <a:graphicData uri="http://schemas.openxmlformats.org/drawingml/2006/table">
            <a:tbl>
              <a:tblPr/>
              <a:tblGrid>
                <a:gridCol w="2882283">
                  <a:extLst>
                    <a:ext uri="{9D8B030D-6E8A-4147-A177-3AD203B41FA5}">
                      <a16:colId xmlns:a16="http://schemas.microsoft.com/office/drawing/2014/main" val="2378572872"/>
                    </a:ext>
                  </a:extLst>
                </a:gridCol>
                <a:gridCol w="2882283">
                  <a:extLst>
                    <a:ext uri="{9D8B030D-6E8A-4147-A177-3AD203B41FA5}">
                      <a16:colId xmlns:a16="http://schemas.microsoft.com/office/drawing/2014/main" val="2008677868"/>
                    </a:ext>
                  </a:extLst>
                </a:gridCol>
                <a:gridCol w="2882283">
                  <a:extLst>
                    <a:ext uri="{9D8B030D-6E8A-4147-A177-3AD203B41FA5}">
                      <a16:colId xmlns:a16="http://schemas.microsoft.com/office/drawing/2014/main" val="4197344383"/>
                    </a:ext>
                  </a:extLst>
                </a:gridCol>
              </a:tblGrid>
              <a:tr h="309450">
                <a:tc>
                  <a:txBody>
                    <a:bodyPr/>
                    <a:lstStyle/>
                    <a:p>
                      <a:pPr algn="l" fontAlgn="ctr"/>
                      <a:r>
                        <a:rPr lang="en-IN" sz="1800" b="0" dirty="0">
                          <a:effectLst/>
                          <a:latin typeface="inherit"/>
                        </a:rPr>
                        <a:t>Argentine Peso</a:t>
                      </a:r>
                    </a:p>
                  </a:txBody>
                  <a:tcPr marL="42007" marR="42007" marT="16803" marB="16803" anchor="ctr">
                    <a:lnL>
                      <a:noFill/>
                    </a:lnL>
                    <a:lnR>
                      <a:noFill/>
                    </a:lnR>
                    <a:lnT>
                      <a:noFill/>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2"/>
                        </a:rPr>
                        <a:t>0.846821</a:t>
                      </a:r>
                      <a:endParaRPr lang="en-IN" sz="1800" b="0">
                        <a:effectLst/>
                        <a:latin typeface="inherit"/>
                      </a:endParaRPr>
                    </a:p>
                  </a:txBody>
                  <a:tcPr marL="42007" marR="42007" marT="16803" marB="16803" anchor="ctr">
                    <a:lnL>
                      <a:noFill/>
                    </a:lnL>
                    <a:lnR>
                      <a:noFill/>
                    </a:lnR>
                    <a:lnT>
                      <a:noFill/>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3"/>
                        </a:rPr>
                        <a:t>1.180887</a:t>
                      </a:r>
                      <a:endParaRPr lang="en-IN" sz="1800" b="0">
                        <a:effectLst/>
                        <a:latin typeface="inherit"/>
                      </a:endParaRPr>
                    </a:p>
                  </a:txBody>
                  <a:tcPr marL="42007" marR="42007" marT="16803" marB="16803" anchor="ctr">
                    <a:lnL>
                      <a:noFill/>
                    </a:lnL>
                    <a:lnR>
                      <a:noFill/>
                    </a:lnR>
                    <a:lnT>
                      <a:noFill/>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823818383"/>
                  </a:ext>
                </a:extLst>
              </a:tr>
              <a:tr h="309450">
                <a:tc>
                  <a:txBody>
                    <a:bodyPr/>
                    <a:lstStyle/>
                    <a:p>
                      <a:pPr algn="l" fontAlgn="ctr"/>
                      <a:r>
                        <a:rPr lang="en-IN" sz="1800" b="0" dirty="0">
                          <a:effectLst/>
                          <a:latin typeface="inherit"/>
                        </a:rPr>
                        <a:t>Australian Dollar</a:t>
                      </a: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4"/>
                        </a:rPr>
                        <a:t>0.020462</a:t>
                      </a:r>
                      <a:endParaRPr lang="en-IN" sz="1800" b="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5"/>
                        </a:rPr>
                        <a:t>48.872223</a:t>
                      </a:r>
                      <a:endParaRPr lang="en-IN" sz="1800" b="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365226257"/>
                  </a:ext>
                </a:extLst>
              </a:tr>
              <a:tr h="309450">
                <a:tc>
                  <a:txBody>
                    <a:bodyPr/>
                    <a:lstStyle/>
                    <a:p>
                      <a:pPr algn="l" fontAlgn="ctr"/>
                      <a:r>
                        <a:rPr lang="en-IN" sz="1800" b="0" dirty="0">
                          <a:effectLst/>
                          <a:latin typeface="inherit"/>
                        </a:rPr>
                        <a:t>Bahraini Dinar</a:t>
                      </a: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6"/>
                        </a:rPr>
                        <a:t>0.005318</a:t>
                      </a:r>
                      <a:endParaRPr lang="en-IN" sz="1800" b="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7"/>
                        </a:rPr>
                        <a:t>188.056935</a:t>
                      </a:r>
                      <a:endParaRPr lang="en-IN" sz="1800" b="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679058913"/>
                  </a:ext>
                </a:extLst>
              </a:tr>
              <a:tr h="309450">
                <a:tc>
                  <a:txBody>
                    <a:bodyPr/>
                    <a:lstStyle/>
                    <a:p>
                      <a:pPr algn="l" fontAlgn="ctr"/>
                      <a:r>
                        <a:rPr lang="en-IN" sz="1800" b="0" dirty="0">
                          <a:effectLst/>
                          <a:latin typeface="inherit"/>
                        </a:rPr>
                        <a:t>Botswana Pula</a:t>
                      </a: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8"/>
                        </a:rPr>
                        <a:t>0.151336</a:t>
                      </a:r>
                      <a:endParaRPr lang="en-IN" sz="1800" b="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9"/>
                        </a:rPr>
                        <a:t>6.607833</a:t>
                      </a:r>
                      <a:endParaRPr lang="en-IN" sz="1800" b="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674565521"/>
                  </a:ext>
                </a:extLst>
              </a:tr>
              <a:tr h="309450">
                <a:tc>
                  <a:txBody>
                    <a:bodyPr/>
                    <a:lstStyle/>
                    <a:p>
                      <a:pPr algn="l" fontAlgn="ctr"/>
                      <a:r>
                        <a:rPr lang="en-IN" sz="1800" b="0">
                          <a:effectLst/>
                          <a:latin typeface="inherit"/>
                        </a:rPr>
                        <a:t>Brazilian Real</a:t>
                      </a: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10"/>
                        </a:rPr>
                        <a:t>0.059084</a:t>
                      </a:r>
                      <a:endParaRPr lang="en-IN" sz="1800" b="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11"/>
                        </a:rPr>
                        <a:t>16.925114</a:t>
                      </a:r>
                      <a:endParaRPr lang="en-IN" sz="1800" b="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955555562"/>
                  </a:ext>
                </a:extLst>
              </a:tr>
              <a:tr h="309450">
                <a:tc>
                  <a:txBody>
                    <a:bodyPr/>
                    <a:lstStyle/>
                    <a:p>
                      <a:pPr algn="l" fontAlgn="ctr"/>
                      <a:r>
                        <a:rPr lang="en-IN" sz="1800" b="0" dirty="0">
                          <a:effectLst/>
                          <a:latin typeface="inherit"/>
                        </a:rPr>
                        <a:t>British Pound</a:t>
                      </a: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12"/>
                        </a:rPr>
                        <a:t>0.010859</a:t>
                      </a:r>
                      <a:endParaRPr lang="en-IN" sz="1800" b="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13"/>
                        </a:rPr>
                        <a:t>92.086394</a:t>
                      </a:r>
                      <a:endParaRPr lang="en-IN" sz="1800" b="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56338624"/>
                  </a:ext>
                </a:extLst>
              </a:tr>
              <a:tr h="309450">
                <a:tc>
                  <a:txBody>
                    <a:bodyPr/>
                    <a:lstStyle/>
                    <a:p>
                      <a:pPr algn="l" fontAlgn="ctr"/>
                      <a:r>
                        <a:rPr lang="en-IN" sz="1800" b="0" dirty="0">
                          <a:effectLst/>
                          <a:latin typeface="inherit"/>
                        </a:rPr>
                        <a:t>Bruneian Dollar</a:t>
                      </a: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14"/>
                        </a:rPr>
                        <a:t>0.019036</a:t>
                      </a:r>
                      <a:endParaRPr lang="en-IN" sz="1800" b="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15"/>
                        </a:rPr>
                        <a:t>52.531886</a:t>
                      </a:r>
                      <a:endParaRPr lang="en-IN" sz="1800" b="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160774152"/>
                  </a:ext>
                </a:extLst>
              </a:tr>
              <a:tr h="309450">
                <a:tc>
                  <a:txBody>
                    <a:bodyPr/>
                    <a:lstStyle/>
                    <a:p>
                      <a:pPr algn="l" fontAlgn="ctr"/>
                      <a:r>
                        <a:rPr lang="en-IN" sz="1800" b="0" dirty="0">
                          <a:effectLst/>
                          <a:latin typeface="inherit"/>
                        </a:rPr>
                        <a:t>Bulgarian Lev</a:t>
                      </a: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16"/>
                        </a:rPr>
                        <a:t>0.024789</a:t>
                      </a:r>
                      <a:endParaRPr lang="en-IN" sz="1800" b="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17"/>
                        </a:rPr>
                        <a:t>40.340139</a:t>
                      </a:r>
                      <a:endParaRPr lang="en-IN" sz="1800" b="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90444742"/>
                  </a:ext>
                </a:extLst>
              </a:tr>
              <a:tr h="309450">
                <a:tc>
                  <a:txBody>
                    <a:bodyPr/>
                    <a:lstStyle/>
                    <a:p>
                      <a:pPr algn="l" fontAlgn="ctr"/>
                      <a:r>
                        <a:rPr lang="en-IN" sz="1800" b="0" dirty="0">
                          <a:effectLst/>
                          <a:latin typeface="inherit"/>
                        </a:rPr>
                        <a:t>Canadian Dollar</a:t>
                      </a: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18"/>
                        </a:rPr>
                        <a:t>0.018446</a:t>
                      </a:r>
                      <a:endParaRPr lang="en-IN" sz="1800" b="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19"/>
                        </a:rPr>
                        <a:t>54.213097</a:t>
                      </a:r>
                      <a:endParaRPr lang="en-IN" sz="1800" b="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982479515"/>
                  </a:ext>
                </a:extLst>
              </a:tr>
              <a:tr h="309450">
                <a:tc>
                  <a:txBody>
                    <a:bodyPr/>
                    <a:lstStyle/>
                    <a:p>
                      <a:pPr algn="l" fontAlgn="ctr"/>
                      <a:r>
                        <a:rPr lang="en-IN" sz="1800" b="0" dirty="0">
                          <a:effectLst/>
                          <a:latin typeface="inherit"/>
                        </a:rPr>
                        <a:t>Chilean Peso</a:t>
                      </a: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20"/>
                        </a:rPr>
                        <a:t>10.970861</a:t>
                      </a:r>
                      <a:endParaRPr lang="en-IN" sz="1800" b="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21"/>
                        </a:rPr>
                        <a:t>0.091151</a:t>
                      </a:r>
                      <a:endParaRPr lang="en-IN" sz="1800" b="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4255167716"/>
                  </a:ext>
                </a:extLst>
              </a:tr>
              <a:tr h="309450">
                <a:tc>
                  <a:txBody>
                    <a:bodyPr/>
                    <a:lstStyle/>
                    <a:p>
                      <a:pPr algn="l" fontAlgn="ctr"/>
                      <a:r>
                        <a:rPr lang="en-IN" sz="1800" b="0" dirty="0">
                          <a:effectLst/>
                          <a:latin typeface="inherit"/>
                        </a:rPr>
                        <a:t>Chinese Yuan Renminbi</a:t>
                      </a: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22"/>
                        </a:rPr>
                        <a:t>0.097450</a:t>
                      </a:r>
                      <a:endParaRPr lang="en-IN" sz="1800" b="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dirty="0">
                          <a:solidFill>
                            <a:srgbClr val="0274BA"/>
                          </a:solidFill>
                          <a:effectLst/>
                          <a:latin typeface="inherit"/>
                          <a:hlinkClick r:id="rId23"/>
                        </a:rPr>
                        <a:t>10.261684</a:t>
                      </a:r>
                      <a:endParaRPr lang="en-IN" sz="1800" b="0" dirty="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744516287"/>
                  </a:ext>
                </a:extLst>
              </a:tr>
              <a:tr h="309450">
                <a:tc>
                  <a:txBody>
                    <a:bodyPr/>
                    <a:lstStyle/>
                    <a:p>
                      <a:pPr algn="l" fontAlgn="ctr"/>
                      <a:r>
                        <a:rPr lang="en-IN" sz="1800" b="0">
                          <a:effectLst/>
                          <a:latin typeface="inherit"/>
                        </a:rPr>
                        <a:t>Colombian Peso</a:t>
                      </a: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24"/>
                        </a:rPr>
                        <a:t>46.686972</a:t>
                      </a:r>
                      <a:endParaRPr lang="en-IN" sz="1800" b="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25"/>
                        </a:rPr>
                        <a:t>0.021419</a:t>
                      </a:r>
                      <a:endParaRPr lang="en-IN" sz="1800" b="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843049696"/>
                  </a:ext>
                </a:extLst>
              </a:tr>
              <a:tr h="309450">
                <a:tc>
                  <a:txBody>
                    <a:bodyPr/>
                    <a:lstStyle/>
                    <a:p>
                      <a:pPr algn="l" fontAlgn="ctr"/>
                      <a:r>
                        <a:rPr lang="en-IN" sz="1800" b="0" dirty="0">
                          <a:effectLst/>
                          <a:latin typeface="inherit"/>
                        </a:rPr>
                        <a:t>Croatian Kuna</a:t>
                      </a: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26"/>
                        </a:rPr>
                        <a:t>0.094372</a:t>
                      </a:r>
                      <a:endParaRPr lang="en-IN" sz="1800" b="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27"/>
                        </a:rPr>
                        <a:t>10.596355</a:t>
                      </a:r>
                      <a:endParaRPr lang="en-IN" sz="1800" b="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964971309"/>
                  </a:ext>
                </a:extLst>
              </a:tr>
              <a:tr h="309450">
                <a:tc>
                  <a:txBody>
                    <a:bodyPr/>
                    <a:lstStyle/>
                    <a:p>
                      <a:pPr algn="l" fontAlgn="ctr"/>
                      <a:r>
                        <a:rPr lang="en-IN" sz="1800" b="0" dirty="0">
                          <a:effectLst/>
                          <a:latin typeface="inherit"/>
                        </a:rPr>
                        <a:t>Czech Koruna</a:t>
                      </a: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28"/>
                        </a:rPr>
                        <a:t>0.318099</a:t>
                      </a:r>
                      <a:endParaRPr lang="en-IN" sz="1800" b="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29"/>
                        </a:rPr>
                        <a:t>3.143676</a:t>
                      </a:r>
                      <a:endParaRPr lang="en-IN" sz="1800" b="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4143816476"/>
                  </a:ext>
                </a:extLst>
              </a:tr>
              <a:tr h="309450">
                <a:tc>
                  <a:txBody>
                    <a:bodyPr/>
                    <a:lstStyle/>
                    <a:p>
                      <a:pPr algn="l" fontAlgn="ctr"/>
                      <a:r>
                        <a:rPr lang="en-IN" sz="1800" b="0">
                          <a:effectLst/>
                          <a:latin typeface="inherit"/>
                        </a:rPr>
                        <a:t>Danish Krone</a:t>
                      </a: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dirty="0">
                          <a:solidFill>
                            <a:srgbClr val="0274BA"/>
                          </a:solidFill>
                          <a:effectLst/>
                          <a:latin typeface="inherit"/>
                          <a:hlinkClick r:id="rId30"/>
                        </a:rPr>
                        <a:t>0.094717</a:t>
                      </a:r>
                      <a:endParaRPr lang="en-IN" sz="1800" b="0" dirty="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31"/>
                        </a:rPr>
                        <a:t>10.557724</a:t>
                      </a:r>
                      <a:endParaRPr lang="en-IN" sz="1800" b="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789392556"/>
                  </a:ext>
                </a:extLst>
              </a:tr>
              <a:tr h="309450">
                <a:tc>
                  <a:txBody>
                    <a:bodyPr/>
                    <a:lstStyle/>
                    <a:p>
                      <a:pPr algn="l" fontAlgn="ctr"/>
                      <a:r>
                        <a:rPr lang="en-IN" sz="1800" b="0">
                          <a:effectLst/>
                          <a:latin typeface="inherit"/>
                        </a:rPr>
                        <a:t>Emirati Dirham</a:t>
                      </a: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dirty="0">
                          <a:solidFill>
                            <a:srgbClr val="0274BA"/>
                          </a:solidFill>
                          <a:effectLst/>
                          <a:latin typeface="inherit"/>
                          <a:hlinkClick r:id="rId32"/>
                        </a:rPr>
                        <a:t>0.051938</a:t>
                      </a:r>
                      <a:endParaRPr lang="en-IN" sz="1800" b="0" dirty="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33"/>
                        </a:rPr>
                        <a:t>19.253753</a:t>
                      </a:r>
                      <a:endParaRPr lang="en-IN" sz="1800" b="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579094705"/>
                  </a:ext>
                </a:extLst>
              </a:tr>
              <a:tr h="309450">
                <a:tc>
                  <a:txBody>
                    <a:bodyPr/>
                    <a:lstStyle/>
                    <a:p>
                      <a:pPr algn="l" fontAlgn="ctr"/>
                      <a:r>
                        <a:rPr lang="en-IN" sz="1800" b="0">
                          <a:effectLst/>
                          <a:latin typeface="inherit"/>
                        </a:rPr>
                        <a:t>Euro</a:t>
                      </a: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dirty="0">
                          <a:solidFill>
                            <a:srgbClr val="0274BA"/>
                          </a:solidFill>
                          <a:effectLst/>
                          <a:latin typeface="inherit"/>
                          <a:hlinkClick r:id="rId34"/>
                        </a:rPr>
                        <a:t>0.012675</a:t>
                      </a:r>
                      <a:endParaRPr lang="en-IN" sz="1800" b="0" dirty="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35"/>
                        </a:rPr>
                        <a:t>78.898454</a:t>
                      </a:r>
                      <a:endParaRPr lang="en-IN" sz="1800" b="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884141429"/>
                  </a:ext>
                </a:extLst>
              </a:tr>
              <a:tr h="309450">
                <a:tc>
                  <a:txBody>
                    <a:bodyPr/>
                    <a:lstStyle/>
                    <a:p>
                      <a:pPr algn="l" fontAlgn="ctr"/>
                      <a:r>
                        <a:rPr lang="en-IN" sz="1800" b="0">
                          <a:effectLst/>
                          <a:latin typeface="inherit"/>
                        </a:rPr>
                        <a:t>Hong Kong Dollar</a:t>
                      </a: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dirty="0">
                          <a:solidFill>
                            <a:srgbClr val="0274BA"/>
                          </a:solidFill>
                          <a:effectLst/>
                          <a:latin typeface="inherit"/>
                          <a:hlinkClick r:id="rId36"/>
                        </a:rPr>
                        <a:t>0.109897</a:t>
                      </a:r>
                      <a:endParaRPr lang="en-IN" sz="1800" b="0" dirty="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37"/>
                        </a:rPr>
                        <a:t>9.099406</a:t>
                      </a:r>
                      <a:endParaRPr lang="en-IN" sz="1800" b="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120125628"/>
                  </a:ext>
                </a:extLst>
              </a:tr>
              <a:tr h="309450">
                <a:tc>
                  <a:txBody>
                    <a:bodyPr/>
                    <a:lstStyle/>
                    <a:p>
                      <a:pPr algn="l" fontAlgn="ctr"/>
                      <a:r>
                        <a:rPr lang="en-IN" sz="1800" b="0">
                          <a:effectLst/>
                          <a:latin typeface="inherit"/>
                        </a:rPr>
                        <a:t>Hungarian Forint</a:t>
                      </a: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dirty="0">
                          <a:solidFill>
                            <a:srgbClr val="0274BA"/>
                          </a:solidFill>
                          <a:effectLst/>
                          <a:latin typeface="inherit"/>
                          <a:hlinkClick r:id="rId38"/>
                        </a:rPr>
                        <a:t>4.220304</a:t>
                      </a:r>
                      <a:endParaRPr lang="en-IN" sz="1800" b="0" dirty="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39"/>
                        </a:rPr>
                        <a:t>0.236950</a:t>
                      </a:r>
                      <a:endParaRPr lang="en-IN" sz="1800" b="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879745387"/>
                  </a:ext>
                </a:extLst>
              </a:tr>
              <a:tr h="309450">
                <a:tc>
                  <a:txBody>
                    <a:bodyPr/>
                    <a:lstStyle/>
                    <a:p>
                      <a:pPr algn="l" fontAlgn="ctr"/>
                      <a:r>
                        <a:rPr lang="en-IN" sz="1800" b="0">
                          <a:effectLst/>
                          <a:latin typeface="inherit"/>
                        </a:rPr>
                        <a:t>Icelandic Krona</a:t>
                      </a: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dirty="0">
                          <a:solidFill>
                            <a:srgbClr val="0274BA"/>
                          </a:solidFill>
                          <a:effectLst/>
                          <a:latin typeface="inherit"/>
                          <a:hlinkClick r:id="rId40"/>
                        </a:rPr>
                        <a:t>1.734368</a:t>
                      </a:r>
                      <a:endParaRPr lang="en-IN" sz="1800" b="0" dirty="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a:solidFill>
                            <a:srgbClr val="0274BA"/>
                          </a:solidFill>
                          <a:effectLst/>
                          <a:latin typeface="inherit"/>
                          <a:hlinkClick r:id="rId41"/>
                        </a:rPr>
                        <a:t>0.576579</a:t>
                      </a:r>
                      <a:endParaRPr lang="en-IN" sz="1800" b="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261932889"/>
                  </a:ext>
                </a:extLst>
              </a:tr>
              <a:tr h="309450">
                <a:tc>
                  <a:txBody>
                    <a:bodyPr/>
                    <a:lstStyle/>
                    <a:p>
                      <a:pPr algn="l" fontAlgn="ctr"/>
                      <a:r>
                        <a:rPr lang="en-IN" sz="1800" b="0">
                          <a:effectLst/>
                          <a:latin typeface="inherit"/>
                        </a:rPr>
                        <a:t>Indonesian Rupiah</a:t>
                      </a: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dirty="0">
                          <a:solidFill>
                            <a:srgbClr val="0274BA"/>
                          </a:solidFill>
                          <a:effectLst/>
                          <a:latin typeface="inherit"/>
                          <a:hlinkClick r:id="rId42"/>
                        </a:rPr>
                        <a:t>193.534778</a:t>
                      </a:r>
                      <a:endParaRPr lang="en-IN" sz="1800" b="0" dirty="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r" fontAlgn="ctr"/>
                      <a:r>
                        <a:rPr lang="en-IN" sz="1800" b="0" u="none" strike="noStrike" dirty="0">
                          <a:solidFill>
                            <a:srgbClr val="0274BA"/>
                          </a:solidFill>
                          <a:effectLst/>
                          <a:latin typeface="inherit"/>
                          <a:hlinkClick r:id="rId43"/>
                        </a:rPr>
                        <a:t>0.005167</a:t>
                      </a:r>
                      <a:endParaRPr lang="en-IN" sz="1800" b="0" dirty="0">
                        <a:effectLst/>
                        <a:latin typeface="inherit"/>
                      </a:endParaRPr>
                    </a:p>
                  </a:txBody>
                  <a:tcPr marL="42007" marR="42007" marT="16803" marB="16803" anchor="ctr">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903118916"/>
                  </a:ext>
                </a:extLst>
              </a:tr>
            </a:tbl>
          </a:graphicData>
        </a:graphic>
      </p:graphicFrame>
    </p:spTree>
    <p:extLst>
      <p:ext uri="{BB962C8B-B14F-4D97-AF65-F5344CB8AC3E}">
        <p14:creationId xmlns:p14="http://schemas.microsoft.com/office/powerpoint/2010/main" val="2498497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3CFC7939-ABFE-4B17-9DD4-3BA70B9DCF3C}"/>
              </a:ext>
            </a:extLst>
          </p:cNvPr>
          <p:cNvPicPr>
            <a:picLocks noGrp="1" noChangeAspect="1"/>
          </p:cNvPicPr>
          <p:nvPr>
            <p:ph sz="half" idx="1"/>
          </p:nvPr>
        </p:nvPicPr>
        <p:blipFill>
          <a:blip r:embed="rId2"/>
          <a:stretch>
            <a:fillRect/>
          </a:stretch>
        </p:blipFill>
        <p:spPr>
          <a:xfrm>
            <a:off x="2982896" y="71021"/>
            <a:ext cx="5677778" cy="6499596"/>
          </a:xfrm>
        </p:spPr>
      </p:pic>
    </p:spTree>
    <p:extLst>
      <p:ext uri="{BB962C8B-B14F-4D97-AF65-F5344CB8AC3E}">
        <p14:creationId xmlns:p14="http://schemas.microsoft.com/office/powerpoint/2010/main" val="3738706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E53EF54F-747C-4E38-A697-50FF69BF3428}"/>
              </a:ext>
            </a:extLst>
          </p:cNvPr>
          <p:cNvPicPr>
            <a:picLocks noGrp="1" noChangeAspect="1"/>
          </p:cNvPicPr>
          <p:nvPr>
            <p:ph idx="1"/>
          </p:nvPr>
        </p:nvPicPr>
        <p:blipFill>
          <a:blip r:embed="rId2"/>
          <a:stretch>
            <a:fillRect/>
          </a:stretch>
        </p:blipFill>
        <p:spPr>
          <a:xfrm>
            <a:off x="1571349" y="-177553"/>
            <a:ext cx="9161754" cy="6844683"/>
          </a:xfrm>
        </p:spPr>
      </p:pic>
    </p:spTree>
    <p:extLst>
      <p:ext uri="{BB962C8B-B14F-4D97-AF65-F5344CB8AC3E}">
        <p14:creationId xmlns:p14="http://schemas.microsoft.com/office/powerpoint/2010/main" val="3879903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2F81C98-6ECD-4E70-B167-2A2BA29EA202}"/>
              </a:ext>
            </a:extLst>
          </p:cNvPr>
          <p:cNvPicPr>
            <a:picLocks noGrp="1" noChangeAspect="1"/>
          </p:cNvPicPr>
          <p:nvPr>
            <p:ph idx="1"/>
          </p:nvPr>
        </p:nvPicPr>
        <p:blipFill>
          <a:blip r:embed="rId2"/>
          <a:stretch>
            <a:fillRect/>
          </a:stretch>
        </p:blipFill>
        <p:spPr>
          <a:xfrm>
            <a:off x="577049" y="-1"/>
            <a:ext cx="9978501" cy="6738151"/>
          </a:xfrm>
        </p:spPr>
      </p:pic>
    </p:spTree>
    <p:extLst>
      <p:ext uri="{BB962C8B-B14F-4D97-AF65-F5344CB8AC3E}">
        <p14:creationId xmlns:p14="http://schemas.microsoft.com/office/powerpoint/2010/main" val="2296623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2ACE3CD-4AF3-401D-85E0-E2738C3F5D25}"/>
              </a:ext>
            </a:extLst>
          </p:cNvPr>
          <p:cNvPicPr>
            <a:picLocks noGrp="1" noChangeAspect="1"/>
          </p:cNvPicPr>
          <p:nvPr>
            <p:ph idx="1"/>
          </p:nvPr>
        </p:nvPicPr>
        <p:blipFill>
          <a:blip r:embed="rId2"/>
          <a:stretch>
            <a:fillRect/>
          </a:stretch>
        </p:blipFill>
        <p:spPr>
          <a:xfrm>
            <a:off x="381740" y="0"/>
            <a:ext cx="10830757" cy="6858000"/>
          </a:xfrm>
        </p:spPr>
      </p:pic>
    </p:spTree>
    <p:extLst>
      <p:ext uri="{BB962C8B-B14F-4D97-AF65-F5344CB8AC3E}">
        <p14:creationId xmlns:p14="http://schemas.microsoft.com/office/powerpoint/2010/main" val="1960973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6B3B695-2388-4E93-BAF6-4F40F278B834}"/>
              </a:ext>
            </a:extLst>
          </p:cNvPr>
          <p:cNvPicPr>
            <a:picLocks noGrp="1" noChangeAspect="1"/>
          </p:cNvPicPr>
          <p:nvPr>
            <p:ph idx="1"/>
          </p:nvPr>
        </p:nvPicPr>
        <p:blipFill>
          <a:blip r:embed="rId2"/>
          <a:stretch>
            <a:fillRect/>
          </a:stretch>
        </p:blipFill>
        <p:spPr>
          <a:xfrm>
            <a:off x="485716" y="0"/>
            <a:ext cx="10602493" cy="6602767"/>
          </a:xfrm>
        </p:spPr>
      </p:pic>
    </p:spTree>
    <p:extLst>
      <p:ext uri="{BB962C8B-B14F-4D97-AF65-F5344CB8AC3E}">
        <p14:creationId xmlns:p14="http://schemas.microsoft.com/office/powerpoint/2010/main" val="3505965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8764EA7-5F57-4AA0-905D-26A57E40D332}"/>
              </a:ext>
            </a:extLst>
          </p:cNvPr>
          <p:cNvPicPr>
            <a:picLocks noGrp="1" noChangeAspect="1"/>
          </p:cNvPicPr>
          <p:nvPr>
            <p:ph idx="1"/>
          </p:nvPr>
        </p:nvPicPr>
        <p:blipFill>
          <a:blip r:embed="rId2"/>
          <a:stretch>
            <a:fillRect/>
          </a:stretch>
        </p:blipFill>
        <p:spPr>
          <a:xfrm>
            <a:off x="1167668" y="190108"/>
            <a:ext cx="9774315" cy="6511137"/>
          </a:xfrm>
        </p:spPr>
      </p:pic>
    </p:spTree>
    <p:extLst>
      <p:ext uri="{BB962C8B-B14F-4D97-AF65-F5344CB8AC3E}">
        <p14:creationId xmlns:p14="http://schemas.microsoft.com/office/powerpoint/2010/main" val="3158632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787B5E-70D7-44DF-B3B5-DB85AC365CCA}"/>
              </a:ext>
            </a:extLst>
          </p:cNvPr>
          <p:cNvSpPr>
            <a:spLocks noGrp="1"/>
          </p:cNvSpPr>
          <p:nvPr>
            <p:ph idx="1"/>
          </p:nvPr>
        </p:nvSpPr>
        <p:spPr>
          <a:xfrm>
            <a:off x="159799" y="292963"/>
            <a:ext cx="11754034" cy="6471821"/>
          </a:xfrm>
        </p:spPr>
        <p:txBody>
          <a:bodyPr>
            <a:normAutofit/>
          </a:bodyPr>
          <a:lstStyle/>
          <a:p>
            <a:pPr marL="0" indent="0" algn="ctr">
              <a:buNone/>
            </a:pPr>
            <a:r>
              <a:rPr lang="en-US" sz="2800" b="1" dirty="0"/>
              <a:t>Causes of fluctuation in exchange rate:</a:t>
            </a:r>
          </a:p>
          <a:p>
            <a:pPr marL="457200" indent="-457200">
              <a:buFont typeface="+mj-lt"/>
              <a:buAutoNum type="arabicPeriod"/>
            </a:pPr>
            <a:r>
              <a:rPr lang="en-US" sz="2400" b="1" dirty="0"/>
              <a:t>Balance of payment position:</a:t>
            </a:r>
          </a:p>
          <a:p>
            <a:pPr marL="0" indent="0">
              <a:buNone/>
            </a:pPr>
            <a:r>
              <a:rPr lang="en-US" sz="2400" b="1" dirty="0"/>
              <a:t>  </a:t>
            </a:r>
            <a:r>
              <a:rPr lang="en-US" sz="2400" dirty="0"/>
              <a:t>   Foreign exchange rate is determined by countries balance of payment position. If exports are more than imports than demand for foreign exchange will be less than supply of foreign exchange. As a result, domestic currency will be appreciate against foreign currencies.</a:t>
            </a:r>
          </a:p>
          <a:p>
            <a:pPr marL="0" indent="0">
              <a:buNone/>
            </a:pPr>
            <a:r>
              <a:rPr lang="en-US" sz="2400" b="1" dirty="0"/>
              <a:t>    </a:t>
            </a:r>
            <a:r>
              <a:rPr lang="en-US" sz="2400" dirty="0"/>
              <a:t>On the other hand, if imports are more than export, then demand for foreign exchange more than supply of foreign exchange. Hence domestic currency will depreciate against foreign currency.</a:t>
            </a:r>
          </a:p>
          <a:p>
            <a:pPr marL="457200" indent="-457200">
              <a:buAutoNum type="arabicPeriod" startAt="2"/>
            </a:pPr>
            <a:r>
              <a:rPr lang="en-US" sz="2400" b="1" dirty="0"/>
              <a:t>Inflation:</a:t>
            </a:r>
          </a:p>
          <a:p>
            <a:pPr marL="0" indent="0">
              <a:buNone/>
            </a:pPr>
            <a:r>
              <a:rPr lang="en-US" sz="2400" dirty="0"/>
              <a:t>    The rate of inflation in the country also influences the exchange rate. A high rate of inflation in the country makes its goods costlier to the foreigners, as a result its exports decline. But foreign goods became cheaper to the domestic people, Hence import increases. This increases the demand for foreign exchange and decreases its supply  and leads to the depreciation of the currency.</a:t>
            </a:r>
            <a:endParaRPr lang="en-IN" sz="2400" dirty="0"/>
          </a:p>
        </p:txBody>
      </p:sp>
    </p:spTree>
    <p:extLst>
      <p:ext uri="{BB962C8B-B14F-4D97-AF65-F5344CB8AC3E}">
        <p14:creationId xmlns:p14="http://schemas.microsoft.com/office/powerpoint/2010/main" val="3241107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36334B1-84F6-4C53-9CFA-A5FFDAE6AE2A}"/>
              </a:ext>
            </a:extLst>
          </p:cNvPr>
          <p:cNvPicPr>
            <a:picLocks noGrp="1" noChangeAspect="1"/>
          </p:cNvPicPr>
          <p:nvPr>
            <p:ph idx="1"/>
          </p:nvPr>
        </p:nvPicPr>
        <p:blipFill>
          <a:blip r:embed="rId2"/>
          <a:stretch>
            <a:fillRect/>
          </a:stretch>
        </p:blipFill>
        <p:spPr>
          <a:xfrm>
            <a:off x="2443096" y="2183907"/>
            <a:ext cx="5065846" cy="3858118"/>
          </a:xfr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F7BE52D-C0EB-47E9-B374-D3A9298C1755}"/>
                  </a:ext>
                </a:extLst>
              </p:cNvPr>
              <p:cNvSpPr txBox="1"/>
              <p:nvPr/>
            </p:nvSpPr>
            <p:spPr>
              <a:xfrm>
                <a:off x="5220070" y="3169328"/>
                <a:ext cx="3817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IN" i="1">
                              <a:latin typeface="Cambria Math" panose="02040503050406030204" pitchFamily="18" charset="0"/>
                            </a:rPr>
                            <m:t>𝑃</m:t>
                          </m:r>
                        </m:e>
                        <m:sub>
                          <m:r>
                            <a:rPr lang="en-IN" i="0">
                              <a:latin typeface="Cambria Math" panose="02040503050406030204" pitchFamily="18" charset="0"/>
                            </a:rPr>
                            <m:t>2</m:t>
                          </m:r>
                        </m:sub>
                      </m:sSub>
                    </m:oMath>
                  </m:oMathPara>
                </a14:m>
                <a:endParaRPr lang="en-IN" dirty="0"/>
              </a:p>
            </p:txBody>
          </p:sp>
        </mc:Choice>
        <mc:Fallback xmlns="">
          <p:sp>
            <p:nvSpPr>
              <p:cNvPr id="7" name="TextBox 6">
                <a:extLst>
                  <a:ext uri="{FF2B5EF4-FFF2-40B4-BE49-F238E27FC236}">
                    <a16:creationId xmlns:a14="http://schemas.microsoft.com/office/drawing/2010/main" xmlns="" xmlns:a16="http://schemas.microsoft.com/office/drawing/2014/main" id="{4F7BE52D-C0EB-47E9-B374-D3A9298C1755}"/>
                  </a:ext>
                </a:extLst>
              </p:cNvPr>
              <p:cNvSpPr txBox="1">
                <a:spLocks noRot="1" noChangeAspect="1" noMove="1" noResize="1" noEditPoints="1" noAdjustHandles="1" noChangeArrowheads="1" noChangeShapeType="1" noTextEdit="1"/>
              </p:cNvSpPr>
              <p:nvPr/>
            </p:nvSpPr>
            <p:spPr>
              <a:xfrm>
                <a:off x="5220070" y="3169328"/>
                <a:ext cx="381740" cy="369332"/>
              </a:xfrm>
              <a:prstGeom prst="rect">
                <a:avLst/>
              </a:prstGeom>
              <a:blipFill>
                <a:blip r:embed="rId3"/>
                <a:stretch>
                  <a:fillRect b="-1667"/>
                </a:stretch>
              </a:blipFill>
            </p:spPr>
            <p:txBody>
              <a:bodyPr/>
              <a:lstStyle/>
              <a:p>
                <a:r>
                  <a:rPr lang="en-IN" dirty="0">
                    <a:noFill/>
                  </a:rPr>
                  <a:t> </a:t>
                </a:r>
              </a:p>
            </p:txBody>
          </p:sp>
        </mc:Fallback>
      </mc:AlternateContent>
      <p:sp>
        <p:nvSpPr>
          <p:cNvPr id="9" name="TextBox 8">
            <a:extLst>
              <a:ext uri="{FF2B5EF4-FFF2-40B4-BE49-F238E27FC236}">
                <a16:creationId xmlns:a16="http://schemas.microsoft.com/office/drawing/2014/main" id="{6A30E6E1-60D1-4CDF-9E29-F2DFF08C421D}"/>
              </a:ext>
            </a:extLst>
          </p:cNvPr>
          <p:cNvSpPr txBox="1"/>
          <p:nvPr/>
        </p:nvSpPr>
        <p:spPr>
          <a:xfrm>
            <a:off x="4230210" y="3552833"/>
            <a:ext cx="257452" cy="369332"/>
          </a:xfrm>
          <a:prstGeom prst="rect">
            <a:avLst/>
          </a:prstGeom>
          <a:noFill/>
        </p:spPr>
        <p:txBody>
          <a:bodyPr wrap="square" rtlCol="0">
            <a:spAutoFit/>
          </a:bodyPr>
          <a:lstStyle/>
          <a:p>
            <a:r>
              <a:rPr lang="en-US" dirty="0"/>
              <a:t>P</a:t>
            </a:r>
            <a:endParaRPr lang="en-IN"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62DD681-2AC0-4AE8-8987-9BD6E67BA4E1}"/>
                  </a:ext>
                </a:extLst>
              </p:cNvPr>
              <p:cNvSpPr txBox="1"/>
              <p:nvPr/>
            </p:nvSpPr>
            <p:spPr>
              <a:xfrm>
                <a:off x="4722920" y="4092428"/>
                <a:ext cx="3284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IN" i="1">
                              <a:latin typeface="Cambria Math" panose="02040503050406030204" pitchFamily="18" charset="0"/>
                            </a:rPr>
                            <m:t>𝑃</m:t>
                          </m:r>
                        </m:e>
                        <m:sub>
                          <m:r>
                            <a:rPr lang="en-US" b="0" i="0" smtClean="0">
                              <a:latin typeface="Cambria Math" panose="02040503050406030204" pitchFamily="18" charset="0"/>
                            </a:rPr>
                            <m:t>1</m:t>
                          </m:r>
                        </m:sub>
                      </m:sSub>
                    </m:oMath>
                  </m:oMathPara>
                </a14:m>
                <a:endParaRPr lang="en-IN" dirty="0"/>
              </a:p>
            </p:txBody>
          </p:sp>
        </mc:Choice>
        <mc:Fallback xmlns="">
          <p:sp>
            <p:nvSpPr>
              <p:cNvPr id="10" name="TextBox 9">
                <a:extLst>
                  <a:ext uri="{FF2B5EF4-FFF2-40B4-BE49-F238E27FC236}">
                    <a16:creationId xmlns:a14="http://schemas.microsoft.com/office/drawing/2010/main" xmlns="" xmlns:a16="http://schemas.microsoft.com/office/drawing/2014/main" id="{D62DD681-2AC0-4AE8-8987-9BD6E67BA4E1}"/>
                  </a:ext>
                </a:extLst>
              </p:cNvPr>
              <p:cNvSpPr txBox="1">
                <a:spLocks noRot="1" noChangeAspect="1" noMove="1" noResize="1" noEditPoints="1" noAdjustHandles="1" noChangeArrowheads="1" noChangeShapeType="1" noTextEdit="1"/>
              </p:cNvSpPr>
              <p:nvPr/>
            </p:nvSpPr>
            <p:spPr>
              <a:xfrm>
                <a:off x="4722920" y="4092428"/>
                <a:ext cx="328474" cy="369332"/>
              </a:xfrm>
              <a:prstGeom prst="rect">
                <a:avLst/>
              </a:prstGeom>
              <a:blipFill>
                <a:blip r:embed="rId4"/>
                <a:stretch>
                  <a:fillRect r="-9259"/>
                </a:stretch>
              </a:blipFill>
            </p:spPr>
            <p:txBody>
              <a:bodyPr/>
              <a:lstStyle/>
              <a:p>
                <a:r>
                  <a:rPr lang="en-IN" dirty="0">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CDC17E0-8DFC-4DFC-ADD0-CFF78A086E68}"/>
                  </a:ext>
                </a:extLst>
              </p:cNvPr>
              <p:cNvSpPr txBox="1"/>
              <p:nvPr/>
            </p:nvSpPr>
            <p:spPr>
              <a:xfrm>
                <a:off x="6986726" y="3429000"/>
                <a:ext cx="3817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𝑆</m:t>
                          </m:r>
                        </m:e>
                        <m:sub>
                          <m:r>
                            <a:rPr lang="en-US" b="0" i="0" smtClean="0">
                              <a:latin typeface="Cambria Math" panose="02040503050406030204" pitchFamily="18" charset="0"/>
                            </a:rPr>
                            <m:t>1</m:t>
                          </m:r>
                        </m:sub>
                      </m:sSub>
                    </m:oMath>
                  </m:oMathPara>
                </a14:m>
                <a:endParaRPr lang="en-IN" dirty="0"/>
              </a:p>
            </p:txBody>
          </p:sp>
        </mc:Choice>
        <mc:Fallback xmlns="">
          <p:sp>
            <p:nvSpPr>
              <p:cNvPr id="11" name="TextBox 10">
                <a:extLst>
                  <a:ext uri="{FF2B5EF4-FFF2-40B4-BE49-F238E27FC236}">
                    <a16:creationId xmlns:a14="http://schemas.microsoft.com/office/drawing/2010/main" xmlns="" xmlns:a16="http://schemas.microsoft.com/office/drawing/2014/main" id="{0CDC17E0-8DFC-4DFC-ADD0-CFF78A086E68}"/>
                  </a:ext>
                </a:extLst>
              </p:cNvPr>
              <p:cNvSpPr txBox="1">
                <a:spLocks noRot="1" noChangeAspect="1" noMove="1" noResize="1" noEditPoints="1" noAdjustHandles="1" noChangeArrowheads="1" noChangeShapeType="1" noTextEdit="1"/>
              </p:cNvSpPr>
              <p:nvPr/>
            </p:nvSpPr>
            <p:spPr>
              <a:xfrm>
                <a:off x="6986726" y="3429000"/>
                <a:ext cx="381740" cy="369332"/>
              </a:xfrm>
              <a:prstGeom prst="rect">
                <a:avLst/>
              </a:prstGeom>
              <a:blipFill>
                <a:blip r:embed="rId5"/>
                <a:stretch>
                  <a:fillRect/>
                </a:stretch>
              </a:blipFill>
            </p:spPr>
            <p:txBody>
              <a:bodyPr/>
              <a:lstStyle/>
              <a:p>
                <a:r>
                  <a:rPr lang="en-IN" dirty="0">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DF93EB9-D97B-440E-AC27-86E1F88C575A}"/>
                  </a:ext>
                </a:extLst>
              </p:cNvPr>
              <p:cNvSpPr txBox="1"/>
              <p:nvPr/>
            </p:nvSpPr>
            <p:spPr>
              <a:xfrm>
                <a:off x="3773010" y="5326602"/>
                <a:ext cx="3195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𝑆</m:t>
                          </m:r>
                        </m:e>
                        <m:sub>
                          <m:r>
                            <a:rPr lang="en-US" b="0" i="0" smtClean="0">
                              <a:latin typeface="Cambria Math" panose="02040503050406030204" pitchFamily="18" charset="0"/>
                            </a:rPr>
                            <m:t>1</m:t>
                          </m:r>
                        </m:sub>
                      </m:sSub>
                    </m:oMath>
                  </m:oMathPara>
                </a14:m>
                <a:endParaRPr lang="en-IN" dirty="0"/>
              </a:p>
            </p:txBody>
          </p:sp>
        </mc:Choice>
        <mc:Fallback xmlns="">
          <p:sp>
            <p:nvSpPr>
              <p:cNvPr id="12" name="TextBox 11">
                <a:extLst>
                  <a:ext uri="{FF2B5EF4-FFF2-40B4-BE49-F238E27FC236}">
                    <a16:creationId xmlns:a14="http://schemas.microsoft.com/office/drawing/2010/main" xmlns="" xmlns:a16="http://schemas.microsoft.com/office/drawing/2014/main" id="{7DF93EB9-D97B-440E-AC27-86E1F88C575A}"/>
                  </a:ext>
                </a:extLst>
              </p:cNvPr>
              <p:cNvSpPr txBox="1">
                <a:spLocks noRot="1" noChangeAspect="1" noMove="1" noResize="1" noEditPoints="1" noAdjustHandles="1" noChangeArrowheads="1" noChangeShapeType="1" noTextEdit="1"/>
              </p:cNvSpPr>
              <p:nvPr/>
            </p:nvSpPr>
            <p:spPr>
              <a:xfrm>
                <a:off x="3773010" y="5326602"/>
                <a:ext cx="319596" cy="369332"/>
              </a:xfrm>
              <a:prstGeom prst="rect">
                <a:avLst/>
              </a:prstGeom>
              <a:blipFill>
                <a:blip r:embed="rId6"/>
                <a:stretch>
                  <a:fillRect r="-9615" b="-1667"/>
                </a:stretch>
              </a:blipFill>
            </p:spPr>
            <p:txBody>
              <a:bodyPr/>
              <a:lstStyle/>
              <a:p>
                <a:r>
                  <a:rPr lang="en-IN" dirty="0">
                    <a:noFill/>
                  </a:rPr>
                  <a:t> </a:t>
                </a:r>
              </a:p>
            </p:txBody>
          </p:sp>
        </mc:Fallback>
      </mc:AlternateContent>
      <p:sp>
        <p:nvSpPr>
          <p:cNvPr id="13" name="TextBox 12">
            <a:extLst>
              <a:ext uri="{FF2B5EF4-FFF2-40B4-BE49-F238E27FC236}">
                <a16:creationId xmlns:a16="http://schemas.microsoft.com/office/drawing/2014/main" id="{A0967000-8DA3-4B8C-B57F-8290DBDEAE85}"/>
              </a:ext>
            </a:extLst>
          </p:cNvPr>
          <p:cNvSpPr txBox="1"/>
          <p:nvPr/>
        </p:nvSpPr>
        <p:spPr>
          <a:xfrm>
            <a:off x="3426781" y="4634144"/>
            <a:ext cx="319596" cy="369332"/>
          </a:xfrm>
          <a:prstGeom prst="rect">
            <a:avLst/>
          </a:prstGeom>
          <a:noFill/>
        </p:spPr>
        <p:txBody>
          <a:bodyPr wrap="square" rtlCol="0">
            <a:spAutoFit/>
          </a:bodyPr>
          <a:lstStyle/>
          <a:p>
            <a:r>
              <a:rPr lang="en-US" dirty="0"/>
              <a:t>S</a:t>
            </a:r>
            <a:endParaRPr lang="en-IN" dirty="0"/>
          </a:p>
        </p:txBody>
      </p:sp>
      <p:sp>
        <p:nvSpPr>
          <p:cNvPr id="14" name="TextBox 13">
            <a:extLst>
              <a:ext uri="{FF2B5EF4-FFF2-40B4-BE49-F238E27FC236}">
                <a16:creationId xmlns:a16="http://schemas.microsoft.com/office/drawing/2014/main" id="{5514A194-D17F-4E79-AE51-3ABDBC6DAD2E}"/>
              </a:ext>
            </a:extLst>
          </p:cNvPr>
          <p:cNvSpPr txBox="1"/>
          <p:nvPr/>
        </p:nvSpPr>
        <p:spPr>
          <a:xfrm>
            <a:off x="6096000" y="4721225"/>
            <a:ext cx="319596" cy="369332"/>
          </a:xfrm>
          <a:prstGeom prst="rect">
            <a:avLst/>
          </a:prstGeom>
          <a:noFill/>
        </p:spPr>
        <p:txBody>
          <a:bodyPr wrap="square" rtlCol="0">
            <a:spAutoFit/>
          </a:bodyPr>
          <a:lstStyle/>
          <a:p>
            <a:r>
              <a:rPr lang="en-US" dirty="0"/>
              <a:t>D</a:t>
            </a:r>
            <a:endParaRPr lang="en-IN" dirty="0"/>
          </a:p>
        </p:txBody>
      </p:sp>
      <p:sp>
        <p:nvSpPr>
          <p:cNvPr id="15" name="TextBox 14">
            <a:extLst>
              <a:ext uri="{FF2B5EF4-FFF2-40B4-BE49-F238E27FC236}">
                <a16:creationId xmlns:a16="http://schemas.microsoft.com/office/drawing/2014/main" id="{F6E37B17-B251-4441-8793-7AE4082CA4B0}"/>
              </a:ext>
            </a:extLst>
          </p:cNvPr>
          <p:cNvSpPr txBox="1"/>
          <p:nvPr/>
        </p:nvSpPr>
        <p:spPr>
          <a:xfrm>
            <a:off x="3852909" y="2716567"/>
            <a:ext cx="239697" cy="369332"/>
          </a:xfrm>
          <a:prstGeom prst="rect">
            <a:avLst/>
          </a:prstGeom>
          <a:noFill/>
        </p:spPr>
        <p:txBody>
          <a:bodyPr wrap="square" rtlCol="0">
            <a:spAutoFit/>
          </a:bodyPr>
          <a:lstStyle/>
          <a:p>
            <a:r>
              <a:rPr lang="en-US" dirty="0"/>
              <a:t>D</a:t>
            </a:r>
            <a:endParaRPr lang="en-IN"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093F0B3-8783-441E-899A-DC89DDF316C7}"/>
                  </a:ext>
                </a:extLst>
              </p:cNvPr>
              <p:cNvSpPr txBox="1"/>
              <p:nvPr/>
            </p:nvSpPr>
            <p:spPr>
              <a:xfrm>
                <a:off x="4829452" y="2388093"/>
                <a:ext cx="4527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𝐷</m:t>
                          </m:r>
                        </m:e>
                        <m:sub>
                          <m:r>
                            <a:rPr lang="en-US" b="0" i="0" smtClean="0">
                              <a:latin typeface="Cambria Math" panose="02040503050406030204" pitchFamily="18" charset="0"/>
                            </a:rPr>
                            <m:t>1</m:t>
                          </m:r>
                        </m:sub>
                      </m:sSub>
                    </m:oMath>
                  </m:oMathPara>
                </a14:m>
                <a:endParaRPr lang="en-IN" dirty="0"/>
              </a:p>
            </p:txBody>
          </p:sp>
        </mc:Choice>
        <mc:Fallback xmlns="">
          <p:sp>
            <p:nvSpPr>
              <p:cNvPr id="16" name="TextBox 15">
                <a:extLst>
                  <a:ext uri="{FF2B5EF4-FFF2-40B4-BE49-F238E27FC236}">
                    <a16:creationId xmlns:a14="http://schemas.microsoft.com/office/drawing/2010/main" xmlns="" xmlns:a16="http://schemas.microsoft.com/office/drawing/2014/main" id="{1093F0B3-8783-441E-899A-DC89DDF316C7}"/>
                  </a:ext>
                </a:extLst>
              </p:cNvPr>
              <p:cNvSpPr txBox="1">
                <a:spLocks noRot="1" noChangeAspect="1" noMove="1" noResize="1" noEditPoints="1" noAdjustHandles="1" noChangeArrowheads="1" noChangeShapeType="1" noTextEdit="1"/>
              </p:cNvSpPr>
              <p:nvPr/>
            </p:nvSpPr>
            <p:spPr>
              <a:xfrm>
                <a:off x="4829452" y="2388093"/>
                <a:ext cx="452761" cy="369332"/>
              </a:xfrm>
              <a:prstGeom prst="rect">
                <a:avLst/>
              </a:prstGeom>
              <a:blipFill>
                <a:blip r:embed="rId7"/>
                <a:stretch>
                  <a:fillRect b="-1667"/>
                </a:stretch>
              </a:blipFill>
            </p:spPr>
            <p:txBody>
              <a:bodyPr/>
              <a:lstStyle/>
              <a:p>
                <a:r>
                  <a:rPr lang="en-IN" dirty="0">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52EBB1B-1D31-48ED-B9B7-85C082615FFD}"/>
                  </a:ext>
                </a:extLst>
              </p:cNvPr>
              <p:cNvSpPr txBox="1"/>
              <p:nvPr/>
            </p:nvSpPr>
            <p:spPr>
              <a:xfrm>
                <a:off x="6720396" y="4287915"/>
                <a:ext cx="2663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IN" i="1">
                              <a:latin typeface="Cambria Math" panose="02040503050406030204" pitchFamily="18" charset="0"/>
                            </a:rPr>
                          </m:ctrlPr>
                        </m:sSubPr>
                        <m:e>
                          <m:r>
                            <a:rPr lang="en-US" i="1">
                              <a:latin typeface="Cambria Math" panose="02040503050406030204" pitchFamily="18" charset="0"/>
                            </a:rPr>
                            <m:t>𝐷</m:t>
                          </m:r>
                        </m:e>
                        <m:sub>
                          <m:r>
                            <a:rPr lang="en-US">
                              <a:latin typeface="Cambria Math" panose="02040503050406030204" pitchFamily="18" charset="0"/>
                            </a:rPr>
                            <m:t>1</m:t>
                          </m:r>
                        </m:sub>
                      </m:sSub>
                    </m:oMath>
                  </m:oMathPara>
                </a14:m>
                <a:endParaRPr lang="en-IN" dirty="0"/>
              </a:p>
            </p:txBody>
          </p:sp>
        </mc:Choice>
        <mc:Fallback xmlns="">
          <p:sp>
            <p:nvSpPr>
              <p:cNvPr id="17" name="TextBox 16">
                <a:extLst>
                  <a:ext uri="{FF2B5EF4-FFF2-40B4-BE49-F238E27FC236}">
                    <a16:creationId xmlns:a14="http://schemas.microsoft.com/office/drawing/2010/main" xmlns="" xmlns:a16="http://schemas.microsoft.com/office/drawing/2014/main" id="{A52EBB1B-1D31-48ED-B9B7-85C082615FFD}"/>
                  </a:ext>
                </a:extLst>
              </p:cNvPr>
              <p:cNvSpPr txBox="1">
                <a:spLocks noRot="1" noChangeAspect="1" noMove="1" noResize="1" noEditPoints="1" noAdjustHandles="1" noChangeArrowheads="1" noChangeShapeType="1" noTextEdit="1"/>
              </p:cNvSpPr>
              <p:nvPr/>
            </p:nvSpPr>
            <p:spPr>
              <a:xfrm>
                <a:off x="6720396" y="4287915"/>
                <a:ext cx="266330" cy="369332"/>
              </a:xfrm>
              <a:prstGeom prst="rect">
                <a:avLst/>
              </a:prstGeom>
              <a:blipFill>
                <a:blip r:embed="rId8"/>
                <a:stretch>
                  <a:fillRect r="-45455"/>
                </a:stretch>
              </a:blipFill>
            </p:spPr>
            <p:txBody>
              <a:bodyPr/>
              <a:lstStyle/>
              <a:p>
                <a:r>
                  <a:rPr lang="en-IN" dirty="0">
                    <a:noFill/>
                  </a:rPr>
                  <a:t> </a:t>
                </a:r>
              </a:p>
            </p:txBody>
          </p:sp>
        </mc:Fallback>
      </mc:AlternateContent>
      <p:sp>
        <p:nvSpPr>
          <p:cNvPr id="18" name="TextBox 17">
            <a:extLst>
              <a:ext uri="{FF2B5EF4-FFF2-40B4-BE49-F238E27FC236}">
                <a16:creationId xmlns:a16="http://schemas.microsoft.com/office/drawing/2014/main" id="{56873589-2F45-4D85-897D-3C0272A1D03C}"/>
              </a:ext>
            </a:extLst>
          </p:cNvPr>
          <p:cNvSpPr txBox="1"/>
          <p:nvPr/>
        </p:nvSpPr>
        <p:spPr>
          <a:xfrm>
            <a:off x="4243526" y="5731444"/>
            <a:ext cx="257452" cy="369332"/>
          </a:xfrm>
          <a:prstGeom prst="rect">
            <a:avLst/>
          </a:prstGeom>
          <a:noFill/>
        </p:spPr>
        <p:txBody>
          <a:bodyPr wrap="square" rtlCol="0">
            <a:spAutoFit/>
          </a:bodyPr>
          <a:lstStyle/>
          <a:p>
            <a:r>
              <a:rPr lang="en-US" dirty="0"/>
              <a:t>M</a:t>
            </a:r>
            <a:endParaRPr lang="en-IN"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0E5716E-7464-4567-94F5-EBD75A8336C3}"/>
                  </a:ext>
                </a:extLst>
              </p:cNvPr>
              <p:cNvSpPr txBox="1"/>
              <p:nvPr/>
            </p:nvSpPr>
            <p:spPr>
              <a:xfrm>
                <a:off x="4700726" y="5710158"/>
                <a:ext cx="25745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𝑀</m:t>
                          </m:r>
                        </m:e>
                        <m:sub>
                          <m:r>
                            <a:rPr lang="en-US" b="0" i="0" smtClean="0">
                              <a:latin typeface="Cambria Math" panose="02040503050406030204" pitchFamily="18" charset="0"/>
                            </a:rPr>
                            <m:t>1</m:t>
                          </m:r>
                        </m:sub>
                      </m:sSub>
                    </m:oMath>
                  </m:oMathPara>
                </a14:m>
                <a:endParaRPr lang="en-IN" dirty="0"/>
              </a:p>
            </p:txBody>
          </p:sp>
        </mc:Choice>
        <mc:Fallback xmlns="">
          <p:sp>
            <p:nvSpPr>
              <p:cNvPr id="19" name="TextBox 18">
                <a:extLst>
                  <a:ext uri="{FF2B5EF4-FFF2-40B4-BE49-F238E27FC236}">
                    <a16:creationId xmlns:a14="http://schemas.microsoft.com/office/drawing/2010/main" xmlns="" xmlns:a16="http://schemas.microsoft.com/office/drawing/2014/main" id="{10E5716E-7464-4567-94F5-EBD75A8336C3}"/>
                  </a:ext>
                </a:extLst>
              </p:cNvPr>
              <p:cNvSpPr txBox="1">
                <a:spLocks noRot="1" noChangeAspect="1" noMove="1" noResize="1" noEditPoints="1" noAdjustHandles="1" noChangeArrowheads="1" noChangeShapeType="1" noTextEdit="1"/>
              </p:cNvSpPr>
              <p:nvPr/>
            </p:nvSpPr>
            <p:spPr>
              <a:xfrm>
                <a:off x="4700726" y="5710158"/>
                <a:ext cx="257452" cy="369332"/>
              </a:xfrm>
              <a:prstGeom prst="rect">
                <a:avLst/>
              </a:prstGeom>
              <a:blipFill>
                <a:blip r:embed="rId9"/>
                <a:stretch>
                  <a:fillRect r="-66667" b="-1667"/>
                </a:stretch>
              </a:blipFill>
            </p:spPr>
            <p:txBody>
              <a:bodyPr/>
              <a:lstStyle/>
              <a:p>
                <a:r>
                  <a:rPr lang="en-IN" dirty="0">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9C791FE-9EB7-48FB-830D-AD3406F6AB7C}"/>
                  </a:ext>
                </a:extLst>
              </p:cNvPr>
              <p:cNvSpPr txBox="1"/>
              <p:nvPr/>
            </p:nvSpPr>
            <p:spPr>
              <a:xfrm>
                <a:off x="5250359" y="5701332"/>
                <a:ext cx="3817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𝑀</m:t>
                          </m:r>
                        </m:e>
                        <m:sub>
                          <m:r>
                            <a:rPr lang="en-US" b="0" i="0" smtClean="0">
                              <a:latin typeface="Cambria Math" panose="02040503050406030204" pitchFamily="18" charset="0"/>
                            </a:rPr>
                            <m:t>2</m:t>
                          </m:r>
                        </m:sub>
                      </m:sSub>
                    </m:oMath>
                  </m:oMathPara>
                </a14:m>
                <a:endParaRPr lang="en-IN" dirty="0"/>
              </a:p>
            </p:txBody>
          </p:sp>
        </mc:Choice>
        <mc:Fallback xmlns="">
          <p:sp>
            <p:nvSpPr>
              <p:cNvPr id="20" name="TextBox 19">
                <a:extLst>
                  <a:ext uri="{FF2B5EF4-FFF2-40B4-BE49-F238E27FC236}">
                    <a16:creationId xmlns:a14="http://schemas.microsoft.com/office/drawing/2010/main" xmlns="" xmlns:a16="http://schemas.microsoft.com/office/drawing/2014/main" id="{C9C791FE-9EB7-48FB-830D-AD3406F6AB7C}"/>
                  </a:ext>
                </a:extLst>
              </p:cNvPr>
              <p:cNvSpPr txBox="1">
                <a:spLocks noRot="1" noChangeAspect="1" noMove="1" noResize="1" noEditPoints="1" noAdjustHandles="1" noChangeArrowheads="1" noChangeShapeType="1" noTextEdit="1"/>
              </p:cNvSpPr>
              <p:nvPr/>
            </p:nvSpPr>
            <p:spPr>
              <a:xfrm>
                <a:off x="5250359" y="5701332"/>
                <a:ext cx="381740" cy="369332"/>
              </a:xfrm>
              <a:prstGeom prst="rect">
                <a:avLst/>
              </a:prstGeom>
              <a:blipFill>
                <a:blip r:embed="rId10"/>
                <a:stretch>
                  <a:fillRect r="-12698"/>
                </a:stretch>
              </a:blipFill>
            </p:spPr>
            <p:txBody>
              <a:bodyPr/>
              <a:lstStyle/>
              <a:p>
                <a:r>
                  <a:rPr lang="en-IN" dirty="0">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1F0B651-858B-42EF-9DC6-A22116276C0C}"/>
                  </a:ext>
                </a:extLst>
              </p:cNvPr>
              <p:cNvSpPr txBox="1"/>
              <p:nvPr/>
            </p:nvSpPr>
            <p:spPr>
              <a:xfrm>
                <a:off x="2482177" y="4220287"/>
                <a:ext cx="2041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𝑁</m:t>
                          </m:r>
                        </m:e>
                        <m:sub>
                          <m:r>
                            <a:rPr lang="en-US">
                              <a:latin typeface="Cambria Math" panose="02040503050406030204" pitchFamily="18" charset="0"/>
                            </a:rPr>
                            <m:t>1</m:t>
                          </m:r>
                        </m:sub>
                      </m:sSub>
                    </m:oMath>
                  </m:oMathPara>
                </a14:m>
                <a:endParaRPr lang="en-IN" dirty="0"/>
              </a:p>
            </p:txBody>
          </p:sp>
        </mc:Choice>
        <mc:Fallback xmlns="">
          <p:sp>
            <p:nvSpPr>
              <p:cNvPr id="21" name="TextBox 20">
                <a:extLst>
                  <a:ext uri="{FF2B5EF4-FFF2-40B4-BE49-F238E27FC236}">
                    <a16:creationId xmlns:a14="http://schemas.microsoft.com/office/drawing/2010/main" xmlns="" xmlns:a16="http://schemas.microsoft.com/office/drawing/2014/main" id="{21F0B651-858B-42EF-9DC6-A22116276C0C}"/>
                  </a:ext>
                </a:extLst>
              </p:cNvPr>
              <p:cNvSpPr txBox="1">
                <a:spLocks noRot="1" noChangeAspect="1" noMove="1" noResize="1" noEditPoints="1" noAdjustHandles="1" noChangeArrowheads="1" noChangeShapeType="1" noTextEdit="1"/>
              </p:cNvSpPr>
              <p:nvPr/>
            </p:nvSpPr>
            <p:spPr>
              <a:xfrm>
                <a:off x="2482177" y="4220287"/>
                <a:ext cx="204186" cy="369332"/>
              </a:xfrm>
              <a:prstGeom prst="rect">
                <a:avLst/>
              </a:prstGeom>
              <a:blipFill>
                <a:blip r:embed="rId11"/>
                <a:stretch>
                  <a:fillRect r="-91176"/>
                </a:stretch>
              </a:blipFill>
            </p:spPr>
            <p:txBody>
              <a:bodyPr/>
              <a:lstStyle/>
              <a:p>
                <a:r>
                  <a:rPr lang="en-IN" dirty="0">
                    <a:noFill/>
                  </a:rPr>
                  <a:t> </a:t>
                </a:r>
              </a:p>
            </p:txBody>
          </p:sp>
        </mc:Fallback>
      </mc:AlternateContent>
      <p:sp>
        <p:nvSpPr>
          <p:cNvPr id="22" name="TextBox 21">
            <a:extLst>
              <a:ext uri="{FF2B5EF4-FFF2-40B4-BE49-F238E27FC236}">
                <a16:creationId xmlns:a16="http://schemas.microsoft.com/office/drawing/2014/main" id="{B124FA45-BB58-4F5A-BCDE-A51D9D8E169E}"/>
              </a:ext>
            </a:extLst>
          </p:cNvPr>
          <p:cNvSpPr txBox="1"/>
          <p:nvPr/>
        </p:nvSpPr>
        <p:spPr>
          <a:xfrm>
            <a:off x="2516820" y="3798332"/>
            <a:ext cx="328474" cy="369332"/>
          </a:xfrm>
          <a:prstGeom prst="rect">
            <a:avLst/>
          </a:prstGeom>
          <a:noFill/>
        </p:spPr>
        <p:txBody>
          <a:bodyPr wrap="square" rtlCol="0">
            <a:spAutoFit/>
          </a:bodyPr>
          <a:lstStyle/>
          <a:p>
            <a:r>
              <a:rPr lang="en-US" dirty="0"/>
              <a:t>N</a:t>
            </a:r>
            <a:endParaRPr lang="en-IN" dirty="0"/>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1D52B28-F714-4B30-8029-48166F3230CE}"/>
                  </a:ext>
                </a:extLst>
              </p:cNvPr>
              <p:cNvSpPr txBox="1"/>
              <p:nvPr/>
            </p:nvSpPr>
            <p:spPr>
              <a:xfrm>
                <a:off x="2508811" y="3402632"/>
                <a:ext cx="25745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𝑁</m:t>
                          </m:r>
                        </m:e>
                        <m:sub>
                          <m:r>
                            <a:rPr lang="en-US" b="0" i="0" smtClean="0">
                              <a:latin typeface="Cambria Math" panose="02040503050406030204" pitchFamily="18" charset="0"/>
                            </a:rPr>
                            <m:t>2</m:t>
                          </m:r>
                        </m:sub>
                      </m:sSub>
                    </m:oMath>
                  </m:oMathPara>
                </a14:m>
                <a:endParaRPr lang="en-IN" dirty="0"/>
              </a:p>
            </p:txBody>
          </p:sp>
        </mc:Choice>
        <mc:Fallback xmlns="">
          <p:sp>
            <p:nvSpPr>
              <p:cNvPr id="23" name="TextBox 22">
                <a:extLst>
                  <a:ext uri="{FF2B5EF4-FFF2-40B4-BE49-F238E27FC236}">
                    <a16:creationId xmlns:a14="http://schemas.microsoft.com/office/drawing/2010/main" xmlns="" xmlns:a16="http://schemas.microsoft.com/office/drawing/2014/main" id="{41D52B28-F714-4B30-8029-48166F3230CE}"/>
                  </a:ext>
                </a:extLst>
              </p:cNvPr>
              <p:cNvSpPr txBox="1">
                <a:spLocks noRot="1" noChangeAspect="1" noMove="1" noResize="1" noEditPoints="1" noAdjustHandles="1" noChangeArrowheads="1" noChangeShapeType="1" noTextEdit="1"/>
              </p:cNvSpPr>
              <p:nvPr/>
            </p:nvSpPr>
            <p:spPr>
              <a:xfrm>
                <a:off x="2508811" y="3402632"/>
                <a:ext cx="257452" cy="369332"/>
              </a:xfrm>
              <a:prstGeom prst="rect">
                <a:avLst/>
              </a:prstGeom>
              <a:blipFill>
                <a:blip r:embed="rId12"/>
                <a:stretch>
                  <a:fillRect r="-54762"/>
                </a:stretch>
              </a:blipFill>
            </p:spPr>
            <p:txBody>
              <a:bodyPr/>
              <a:lstStyle/>
              <a:p>
                <a:r>
                  <a:rPr lang="en-IN" dirty="0">
                    <a:noFill/>
                  </a:rPr>
                  <a:t> </a:t>
                </a:r>
              </a:p>
            </p:txBody>
          </p:sp>
        </mc:Fallback>
      </mc:AlternateContent>
      <p:sp>
        <p:nvSpPr>
          <p:cNvPr id="24" name="TextBox 23">
            <a:extLst>
              <a:ext uri="{FF2B5EF4-FFF2-40B4-BE49-F238E27FC236}">
                <a16:creationId xmlns:a16="http://schemas.microsoft.com/office/drawing/2014/main" id="{BE9C1C99-77BF-4F42-A481-FB955B98AD2D}"/>
              </a:ext>
            </a:extLst>
          </p:cNvPr>
          <p:cNvSpPr txBox="1"/>
          <p:nvPr/>
        </p:nvSpPr>
        <p:spPr>
          <a:xfrm>
            <a:off x="6619269" y="2979126"/>
            <a:ext cx="266330" cy="369332"/>
          </a:xfrm>
          <a:prstGeom prst="rect">
            <a:avLst/>
          </a:prstGeom>
          <a:noFill/>
        </p:spPr>
        <p:txBody>
          <a:bodyPr wrap="square" rtlCol="0">
            <a:spAutoFit/>
          </a:bodyPr>
          <a:lstStyle/>
          <a:p>
            <a:r>
              <a:rPr lang="en-US" dirty="0"/>
              <a:t>S</a:t>
            </a:r>
            <a:endParaRPr lang="en-IN" dirty="0"/>
          </a:p>
        </p:txBody>
      </p:sp>
      <p:sp>
        <p:nvSpPr>
          <p:cNvPr id="25" name="TextBox 24">
            <a:extLst>
              <a:ext uri="{FF2B5EF4-FFF2-40B4-BE49-F238E27FC236}">
                <a16:creationId xmlns:a16="http://schemas.microsoft.com/office/drawing/2014/main" id="{350CE71E-F43B-4725-9EAF-E464907463D0}"/>
              </a:ext>
            </a:extLst>
          </p:cNvPr>
          <p:cNvSpPr txBox="1"/>
          <p:nvPr/>
        </p:nvSpPr>
        <p:spPr>
          <a:xfrm>
            <a:off x="3231472" y="6100776"/>
            <a:ext cx="4277470" cy="369332"/>
          </a:xfrm>
          <a:prstGeom prst="rect">
            <a:avLst/>
          </a:prstGeom>
          <a:noFill/>
        </p:spPr>
        <p:txBody>
          <a:bodyPr wrap="square" rtlCol="0">
            <a:spAutoFit/>
          </a:bodyPr>
          <a:lstStyle/>
          <a:p>
            <a:r>
              <a:rPr lang="en-US" dirty="0"/>
              <a:t>Demand and supply of Foreign currency</a:t>
            </a:r>
            <a:endParaRPr lang="en-IN" dirty="0"/>
          </a:p>
        </p:txBody>
      </p:sp>
      <p:sp>
        <p:nvSpPr>
          <p:cNvPr id="26" name="TextBox 25">
            <a:extLst>
              <a:ext uri="{FF2B5EF4-FFF2-40B4-BE49-F238E27FC236}">
                <a16:creationId xmlns:a16="http://schemas.microsoft.com/office/drawing/2014/main" id="{5E78ED4D-5185-484D-9F00-044210BF7839}"/>
              </a:ext>
            </a:extLst>
          </p:cNvPr>
          <p:cNvSpPr txBox="1"/>
          <p:nvPr/>
        </p:nvSpPr>
        <p:spPr>
          <a:xfrm>
            <a:off x="677334" y="3792204"/>
            <a:ext cx="2325949" cy="369332"/>
          </a:xfrm>
          <a:prstGeom prst="rect">
            <a:avLst/>
          </a:prstGeom>
          <a:noFill/>
        </p:spPr>
        <p:txBody>
          <a:bodyPr wrap="square" rtlCol="0">
            <a:spAutoFit/>
          </a:bodyPr>
          <a:lstStyle/>
          <a:p>
            <a:r>
              <a:rPr lang="en-US" dirty="0"/>
              <a:t>Rate of exchange</a:t>
            </a:r>
            <a:endParaRPr lang="en-IN" dirty="0"/>
          </a:p>
        </p:txBody>
      </p:sp>
      <p:sp>
        <p:nvSpPr>
          <p:cNvPr id="27" name="TextBox 26">
            <a:extLst>
              <a:ext uri="{FF2B5EF4-FFF2-40B4-BE49-F238E27FC236}">
                <a16:creationId xmlns:a16="http://schemas.microsoft.com/office/drawing/2014/main" id="{E6475709-5DF5-45A4-B00D-A5CEFC2187A8}"/>
              </a:ext>
            </a:extLst>
          </p:cNvPr>
          <p:cNvSpPr txBox="1"/>
          <p:nvPr/>
        </p:nvSpPr>
        <p:spPr>
          <a:xfrm>
            <a:off x="2548761" y="2298956"/>
            <a:ext cx="207757" cy="379788"/>
          </a:xfrm>
          <a:prstGeom prst="rect">
            <a:avLst/>
          </a:prstGeom>
          <a:noFill/>
        </p:spPr>
        <p:txBody>
          <a:bodyPr wrap="square" rtlCol="0">
            <a:spAutoFit/>
          </a:bodyPr>
          <a:lstStyle/>
          <a:p>
            <a:r>
              <a:rPr lang="en-US" dirty="0"/>
              <a:t>y</a:t>
            </a:r>
            <a:endParaRPr lang="en-IN" dirty="0"/>
          </a:p>
        </p:txBody>
      </p:sp>
      <p:sp>
        <p:nvSpPr>
          <p:cNvPr id="28" name="TextBox 27">
            <a:extLst>
              <a:ext uri="{FF2B5EF4-FFF2-40B4-BE49-F238E27FC236}">
                <a16:creationId xmlns:a16="http://schemas.microsoft.com/office/drawing/2014/main" id="{308BB960-C828-4A90-B9B6-D8D2241562B0}"/>
              </a:ext>
            </a:extLst>
          </p:cNvPr>
          <p:cNvSpPr txBox="1"/>
          <p:nvPr/>
        </p:nvSpPr>
        <p:spPr>
          <a:xfrm>
            <a:off x="7111797" y="5692454"/>
            <a:ext cx="331346" cy="369332"/>
          </a:xfrm>
          <a:prstGeom prst="rect">
            <a:avLst/>
          </a:prstGeom>
          <a:noFill/>
        </p:spPr>
        <p:txBody>
          <a:bodyPr wrap="square" rtlCol="0">
            <a:spAutoFit/>
          </a:bodyPr>
          <a:lstStyle/>
          <a:p>
            <a:r>
              <a:rPr lang="en-US" dirty="0"/>
              <a:t>x</a:t>
            </a:r>
            <a:endParaRPr lang="en-IN" dirty="0"/>
          </a:p>
        </p:txBody>
      </p:sp>
      <p:cxnSp>
        <p:nvCxnSpPr>
          <p:cNvPr id="30" name="Straight Connector 29">
            <a:extLst>
              <a:ext uri="{FF2B5EF4-FFF2-40B4-BE49-F238E27FC236}">
                <a16:creationId xmlns:a16="http://schemas.microsoft.com/office/drawing/2014/main" id="{78CBC9FB-3334-4912-A21B-8234AF5DBF80}"/>
              </a:ext>
            </a:extLst>
          </p:cNvPr>
          <p:cNvCxnSpPr/>
          <p:nvPr/>
        </p:nvCxnSpPr>
        <p:spPr>
          <a:xfrm>
            <a:off x="2845294" y="248885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2621F3A-D805-414A-A882-90FBABFE71C9}"/>
              </a:ext>
            </a:extLst>
          </p:cNvPr>
          <p:cNvSpPr txBox="1"/>
          <p:nvPr/>
        </p:nvSpPr>
        <p:spPr>
          <a:xfrm>
            <a:off x="2681057" y="5698582"/>
            <a:ext cx="246765" cy="369332"/>
          </a:xfrm>
          <a:prstGeom prst="rect">
            <a:avLst/>
          </a:prstGeom>
          <a:noFill/>
        </p:spPr>
        <p:txBody>
          <a:bodyPr wrap="square" rtlCol="0">
            <a:spAutoFit/>
          </a:bodyPr>
          <a:lstStyle/>
          <a:p>
            <a:r>
              <a:rPr lang="en-US" dirty="0"/>
              <a:t>o</a:t>
            </a:r>
            <a:endParaRPr lang="en-IN" dirty="0"/>
          </a:p>
        </p:txBody>
      </p:sp>
    </p:spTree>
    <p:extLst>
      <p:ext uri="{BB962C8B-B14F-4D97-AF65-F5344CB8AC3E}">
        <p14:creationId xmlns:p14="http://schemas.microsoft.com/office/powerpoint/2010/main" val="624234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14661-DEAA-4E0B-B306-B5B410BCF5F1}"/>
              </a:ext>
            </a:extLst>
          </p:cNvPr>
          <p:cNvSpPr>
            <a:spLocks noGrp="1"/>
          </p:cNvSpPr>
          <p:nvPr>
            <p:ph idx="1"/>
          </p:nvPr>
        </p:nvSpPr>
        <p:spPr>
          <a:xfrm>
            <a:off x="186431" y="168677"/>
            <a:ext cx="11656381" cy="6516208"/>
          </a:xfrm>
        </p:spPr>
        <p:txBody>
          <a:bodyPr>
            <a:normAutofit/>
          </a:bodyPr>
          <a:lstStyle/>
          <a:p>
            <a:pPr marL="0" indent="0">
              <a:buNone/>
            </a:pPr>
            <a:r>
              <a:rPr lang="en-IN" sz="2400" b="1" dirty="0"/>
              <a:t>3. Interest rates:</a:t>
            </a:r>
          </a:p>
          <a:p>
            <a:pPr marL="0" indent="0">
              <a:buNone/>
            </a:pPr>
            <a:r>
              <a:rPr lang="en-IN" sz="2400" dirty="0"/>
              <a:t>    The rate of interest also effects on exchange rate. If the rate of interest increases in a country, there will  be an inflow of capital into the country. This increases the demand for it’s currency. As a result, the domestic currency will appreciate.</a:t>
            </a:r>
          </a:p>
          <a:p>
            <a:pPr marL="0" indent="0">
              <a:buNone/>
            </a:pPr>
            <a:r>
              <a:rPr lang="en-IN" sz="2400" dirty="0"/>
              <a:t>   On the other hand, a low rate of interest in the country, will leads to outflow of capital and the domestic currency will depreciate.</a:t>
            </a:r>
          </a:p>
          <a:p>
            <a:pPr marL="0" indent="0">
              <a:buNone/>
            </a:pPr>
            <a:r>
              <a:rPr lang="en-IN" sz="2400" b="1" dirty="0"/>
              <a:t>4. Capital movement:</a:t>
            </a:r>
          </a:p>
          <a:p>
            <a:pPr marL="0" indent="0">
              <a:buNone/>
            </a:pPr>
            <a:r>
              <a:rPr lang="en-IN" sz="2400" b="1" dirty="0"/>
              <a:t>   </a:t>
            </a:r>
            <a:r>
              <a:rPr lang="en-IN" sz="2400" dirty="0"/>
              <a:t>The inflow and outflow of capital will bring about changes in the exchange rate. The foreign direct investment, port folio investment, lending and borrowing etc. will  influence the rate of exchange.</a:t>
            </a:r>
          </a:p>
          <a:p>
            <a:pPr marL="0" indent="0">
              <a:buNone/>
            </a:pPr>
            <a:r>
              <a:rPr lang="en-IN" sz="2400" b="1" dirty="0"/>
              <a:t>   </a:t>
            </a:r>
            <a:r>
              <a:rPr lang="en-IN" sz="2400" dirty="0"/>
              <a:t>An inflow of foreign capital strengthen the domestic currency and an outflow of capital weakens the currency.</a:t>
            </a:r>
            <a:endParaRPr lang="en-IN" sz="2400" b="1" dirty="0"/>
          </a:p>
        </p:txBody>
      </p:sp>
    </p:spTree>
    <p:extLst>
      <p:ext uri="{BB962C8B-B14F-4D97-AF65-F5344CB8AC3E}">
        <p14:creationId xmlns:p14="http://schemas.microsoft.com/office/powerpoint/2010/main" val="3587418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39F162-1E81-43B6-AF33-B912AFD5176E}"/>
              </a:ext>
            </a:extLst>
          </p:cNvPr>
          <p:cNvSpPr>
            <a:spLocks noGrp="1"/>
          </p:cNvSpPr>
          <p:nvPr>
            <p:ph idx="1"/>
          </p:nvPr>
        </p:nvSpPr>
        <p:spPr>
          <a:xfrm>
            <a:off x="204186" y="381741"/>
            <a:ext cx="11620870" cy="6303144"/>
          </a:xfrm>
        </p:spPr>
        <p:txBody>
          <a:bodyPr>
            <a:normAutofit lnSpcReduction="10000"/>
          </a:bodyPr>
          <a:lstStyle/>
          <a:p>
            <a:pPr marL="0" indent="0">
              <a:buNone/>
            </a:pPr>
            <a:r>
              <a:rPr lang="en-IN" sz="2400" b="1" dirty="0"/>
              <a:t>5. Changes in Money supply:</a:t>
            </a:r>
          </a:p>
          <a:p>
            <a:pPr marL="0" indent="0">
              <a:buNone/>
            </a:pPr>
            <a:r>
              <a:rPr lang="en-IN" sz="2400" dirty="0"/>
              <a:t>    When the supply of money in a country increases, it leads to a rise in the price level and therefore it creates inflation. As a result  the exports of a country decreases and  increase in it’s exchange rate.</a:t>
            </a:r>
          </a:p>
          <a:p>
            <a:pPr marL="0" indent="0">
              <a:buNone/>
            </a:pPr>
            <a:r>
              <a:rPr lang="en-IN" sz="2400" dirty="0"/>
              <a:t>   The excess supply of money in the economy will lead to outflow of money and this directly influence the exchange rate.</a:t>
            </a:r>
          </a:p>
          <a:p>
            <a:pPr marL="0" indent="0">
              <a:buNone/>
            </a:pPr>
            <a:r>
              <a:rPr lang="en-IN" sz="2400" b="1" dirty="0"/>
              <a:t>6. National income:</a:t>
            </a:r>
          </a:p>
          <a:p>
            <a:pPr marL="0" indent="0">
              <a:buNone/>
            </a:pPr>
            <a:r>
              <a:rPr lang="en-IN" sz="2400" b="1" dirty="0"/>
              <a:t>   </a:t>
            </a:r>
            <a:r>
              <a:rPr lang="en-IN" sz="2400" dirty="0"/>
              <a:t>Change in the national income of country will  have effects on the exchange rate. It national income increases, the purchasing power of the people increases, leading to an increase in the demand for goods. Its domestic supply of goods is not adequate, imports increases and an increase in the rate of exchange.</a:t>
            </a:r>
          </a:p>
          <a:p>
            <a:pPr marL="0" indent="0">
              <a:buNone/>
            </a:pPr>
            <a:r>
              <a:rPr lang="en-IN" sz="2400" b="1" dirty="0"/>
              <a:t>7. Political Factors:</a:t>
            </a:r>
          </a:p>
          <a:p>
            <a:pPr marL="0" indent="0">
              <a:buNone/>
            </a:pPr>
            <a:r>
              <a:rPr lang="en-IN" sz="2400" b="1" dirty="0"/>
              <a:t>    </a:t>
            </a:r>
            <a:r>
              <a:rPr lang="en-IN" sz="2400" dirty="0"/>
              <a:t>It  also cause changes in exchange  rates. Existence of peace and security, law and order, political stability etc will induce confidence in the investors and encourage inflow of capital. This will have favourable effect on the exchange rate.</a:t>
            </a:r>
            <a:endParaRPr lang="en-IN" sz="2400" b="1" dirty="0"/>
          </a:p>
        </p:txBody>
      </p:sp>
    </p:spTree>
    <p:extLst>
      <p:ext uri="{BB962C8B-B14F-4D97-AF65-F5344CB8AC3E}">
        <p14:creationId xmlns:p14="http://schemas.microsoft.com/office/powerpoint/2010/main" val="1185729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266848-7176-4F91-85E5-B375C32150C6}"/>
              </a:ext>
            </a:extLst>
          </p:cNvPr>
          <p:cNvSpPr>
            <a:spLocks noGrp="1"/>
          </p:cNvSpPr>
          <p:nvPr>
            <p:ph idx="1"/>
          </p:nvPr>
        </p:nvSpPr>
        <p:spPr>
          <a:xfrm>
            <a:off x="292963" y="97655"/>
            <a:ext cx="11647503" cy="6693762"/>
          </a:xfrm>
        </p:spPr>
        <p:txBody>
          <a:bodyPr>
            <a:normAutofit lnSpcReduction="10000"/>
          </a:bodyPr>
          <a:lstStyle/>
          <a:p>
            <a:pPr marL="0" indent="0">
              <a:buNone/>
            </a:pPr>
            <a:r>
              <a:rPr lang="en-IN" sz="2400" dirty="0"/>
              <a:t>   On the   other hand, political instability changes in govt or leadership, unfavourable law and order, civil war etc. will lead to outflow of capital. This will have negative effect on exchange rate.</a:t>
            </a:r>
          </a:p>
          <a:p>
            <a:pPr marL="0" indent="0">
              <a:buNone/>
            </a:pPr>
            <a:r>
              <a:rPr lang="en-IN" sz="2400" dirty="0"/>
              <a:t>8</a:t>
            </a:r>
            <a:r>
              <a:rPr lang="en-IN" sz="2400" b="1" dirty="0"/>
              <a:t>. Speculation:</a:t>
            </a:r>
          </a:p>
          <a:p>
            <a:pPr marL="0" indent="0">
              <a:buNone/>
            </a:pPr>
            <a:r>
              <a:rPr lang="en-IN" sz="2400" dirty="0"/>
              <a:t>   It also influence on the exchange rate. A large scale purchase or sale of foreign  exchange by speculators with the expectations of a fall or rise in exchange rate causes the exchange rate to fluctuate. If a country’s currency value is expected to rise, investors will demand more of that currency in order to make profit in near future.</a:t>
            </a:r>
          </a:p>
          <a:p>
            <a:pPr marL="0" indent="0">
              <a:buNone/>
            </a:pPr>
            <a:r>
              <a:rPr lang="en-IN" sz="2400" dirty="0"/>
              <a:t>   As a result, the value of the currency will rise due to the increase in the  demand. With this increase in currency value leads to rise in exchange rate.</a:t>
            </a:r>
          </a:p>
          <a:p>
            <a:pPr marL="0" indent="0">
              <a:buNone/>
            </a:pPr>
            <a:r>
              <a:rPr lang="en-IN" sz="2400" dirty="0"/>
              <a:t>  Thus, speculative activity bring about wide fluctuations in rechange rate</a:t>
            </a:r>
          </a:p>
          <a:p>
            <a:pPr marL="0" indent="0">
              <a:buNone/>
            </a:pPr>
            <a:r>
              <a:rPr lang="en-IN" sz="2400" b="1" dirty="0"/>
              <a:t>9. Government Intervention:</a:t>
            </a:r>
          </a:p>
          <a:p>
            <a:pPr marL="0" indent="0">
              <a:buNone/>
            </a:pPr>
            <a:r>
              <a:rPr lang="en-IN" sz="2400" dirty="0"/>
              <a:t>   When the market forces do not influence the exchange rate in country’s favour, then its monetary authorities intervene in the foreign exchange market through buying and selling of foreign currency and influence the exchange rate. </a:t>
            </a:r>
          </a:p>
          <a:p>
            <a:pPr marL="0" indent="0">
              <a:buNone/>
            </a:pPr>
            <a:r>
              <a:rPr lang="en-IN" sz="2400"/>
              <a:t>               **********         *********        ************</a:t>
            </a:r>
            <a:endParaRPr lang="en-IN" sz="2400" dirty="0"/>
          </a:p>
        </p:txBody>
      </p:sp>
    </p:spTree>
    <p:extLst>
      <p:ext uri="{BB962C8B-B14F-4D97-AF65-F5344CB8AC3E}">
        <p14:creationId xmlns:p14="http://schemas.microsoft.com/office/powerpoint/2010/main" val="3411448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24E9EF-FF82-440D-BEE2-693C08169EEF}"/>
              </a:ext>
            </a:extLst>
          </p:cNvPr>
          <p:cNvSpPr>
            <a:spLocks noGrp="1"/>
          </p:cNvSpPr>
          <p:nvPr>
            <p:ph idx="1"/>
          </p:nvPr>
        </p:nvSpPr>
        <p:spPr>
          <a:xfrm>
            <a:off x="301841" y="186430"/>
            <a:ext cx="11762912" cy="6533965"/>
          </a:xfrm>
        </p:spPr>
        <p:txBody>
          <a:bodyPr>
            <a:normAutofit lnSpcReduction="10000"/>
          </a:bodyPr>
          <a:lstStyle/>
          <a:p>
            <a:pPr marL="0" indent="0" algn="ctr">
              <a:buNone/>
            </a:pPr>
            <a:r>
              <a:rPr lang="en-IN" sz="2800" b="1" dirty="0"/>
              <a:t>Fixed Exchange Rate System:</a:t>
            </a:r>
          </a:p>
          <a:p>
            <a:pPr marL="0" indent="0">
              <a:buNone/>
            </a:pPr>
            <a:r>
              <a:rPr lang="en-IN" sz="2400" dirty="0"/>
              <a:t>    Under this system, countries keep their currencies at a fixed rate and change their value only when the economic situation requires.</a:t>
            </a:r>
          </a:p>
          <a:p>
            <a:pPr marL="0" indent="0">
              <a:buNone/>
            </a:pPr>
            <a:r>
              <a:rPr lang="en-IN" sz="2400" dirty="0"/>
              <a:t>    In this system, govt or the central bank keeps the exchange rate of its currency fixed through a policy of intervention in the foreign exchange market. Govt have to maintain sufficient reserves of foreign exchange.</a:t>
            </a:r>
          </a:p>
          <a:p>
            <a:pPr marL="0" indent="0">
              <a:buNone/>
            </a:pPr>
            <a:r>
              <a:rPr lang="en-IN" sz="2400" dirty="0"/>
              <a:t>    Under the gold standard, the value of the currency was fixed as the value of gold of definite weight and fineness.</a:t>
            </a:r>
          </a:p>
          <a:p>
            <a:pPr marL="0" indent="0">
              <a:buNone/>
            </a:pPr>
            <a:r>
              <a:rPr lang="en-IN" sz="2400" dirty="0"/>
              <a:t>    Under the paper currency system, the exchange rate was determined by relative purchasing power of the currencies.</a:t>
            </a:r>
          </a:p>
          <a:p>
            <a:pPr marL="0" indent="0">
              <a:buNone/>
            </a:pPr>
            <a:r>
              <a:rPr lang="en-IN" sz="2400" b="1" dirty="0"/>
              <a:t>Arguments for Fixed exchange rate system. </a:t>
            </a:r>
          </a:p>
          <a:p>
            <a:pPr marL="457200" indent="-457200">
              <a:buAutoNum type="arabicPeriod"/>
            </a:pPr>
            <a:r>
              <a:rPr lang="en-IN" sz="2400" b="1" dirty="0"/>
              <a:t>Promotion of International Trade.</a:t>
            </a:r>
          </a:p>
          <a:p>
            <a:pPr marL="0" indent="0">
              <a:buNone/>
            </a:pPr>
            <a:r>
              <a:rPr lang="en-IN" sz="2400" dirty="0"/>
              <a:t>    A system of fixed exchange rates contributes to the promotion of international trade. This is because of the certainty associated with the exchange rate. Exporters and importers will have a correct knowledge of amount they will receive or they will have to pay in terms of home currency.</a:t>
            </a:r>
          </a:p>
        </p:txBody>
      </p:sp>
    </p:spTree>
    <p:extLst>
      <p:ext uri="{BB962C8B-B14F-4D97-AF65-F5344CB8AC3E}">
        <p14:creationId xmlns:p14="http://schemas.microsoft.com/office/powerpoint/2010/main" val="1939955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2D9A29-3655-4B46-BA57-B43F552C49A8}"/>
              </a:ext>
            </a:extLst>
          </p:cNvPr>
          <p:cNvSpPr>
            <a:spLocks noGrp="1"/>
          </p:cNvSpPr>
          <p:nvPr>
            <p:ph idx="1"/>
          </p:nvPr>
        </p:nvSpPr>
        <p:spPr>
          <a:xfrm>
            <a:off x="62144" y="0"/>
            <a:ext cx="12129856" cy="6773662"/>
          </a:xfrm>
        </p:spPr>
        <p:txBody>
          <a:bodyPr>
            <a:normAutofit/>
          </a:bodyPr>
          <a:lstStyle/>
          <a:p>
            <a:pPr marL="457200" indent="-457200">
              <a:buAutoNum type="arabicPeriod" startAt="2"/>
            </a:pPr>
            <a:r>
              <a:rPr lang="en-IN" sz="2400" b="1" dirty="0"/>
              <a:t>Encouragement to International investment:</a:t>
            </a:r>
          </a:p>
          <a:p>
            <a:pPr marL="0" indent="0">
              <a:buNone/>
            </a:pPr>
            <a:r>
              <a:rPr lang="en-IN" sz="2400" b="1" dirty="0"/>
              <a:t>  </a:t>
            </a:r>
            <a:r>
              <a:rPr lang="en-IN" sz="2400" dirty="0"/>
              <a:t> Under this system , international investment will be promoted because investors will be free from uncertainty and risk of fluctuation in exchange rate</a:t>
            </a:r>
          </a:p>
          <a:p>
            <a:pPr marL="0" indent="0">
              <a:buNone/>
            </a:pPr>
            <a:r>
              <a:rPr lang="en-IN" sz="2400" b="1" dirty="0"/>
              <a:t>3. Correction of balance of payment disequilibrium (deficit) :</a:t>
            </a:r>
            <a:r>
              <a:rPr lang="en-IN" sz="2400" dirty="0"/>
              <a:t> </a:t>
            </a:r>
          </a:p>
          <a:p>
            <a:pPr marL="0" indent="0">
              <a:buNone/>
            </a:pPr>
            <a:r>
              <a:rPr lang="en-IN" sz="2400" dirty="0"/>
              <a:t> Fixed exchange rates help the less-developed countries to correct the deficits in their balance of payments.</a:t>
            </a:r>
          </a:p>
          <a:p>
            <a:pPr marL="0" indent="0">
              <a:buNone/>
            </a:pPr>
            <a:r>
              <a:rPr lang="en-IN" sz="2400" dirty="0"/>
              <a:t>  This exchange rate help to prevent continuous depreciation of the external value of the currencies.</a:t>
            </a:r>
          </a:p>
          <a:p>
            <a:pPr marL="0" indent="0">
              <a:buNone/>
            </a:pPr>
            <a:r>
              <a:rPr lang="en-IN" sz="2400" b="1" dirty="0"/>
              <a:t>4. Prevention of the outflow of capital:</a:t>
            </a:r>
          </a:p>
          <a:p>
            <a:pPr marL="0" indent="0">
              <a:buNone/>
            </a:pPr>
            <a:r>
              <a:rPr lang="en-IN" sz="2400" b="1" dirty="0"/>
              <a:t>   </a:t>
            </a:r>
            <a:r>
              <a:rPr lang="en-IN" sz="2400" dirty="0"/>
              <a:t>Stability in exchange rate will helps to prevent the outflow of capital from the country.  Frequent flow of capital will have destabilizing effects of in exchange rate. </a:t>
            </a:r>
          </a:p>
          <a:p>
            <a:pPr marL="0" indent="0">
              <a:buNone/>
            </a:pPr>
            <a:r>
              <a:rPr lang="en-IN" sz="2400" dirty="0"/>
              <a:t>5. </a:t>
            </a:r>
            <a:r>
              <a:rPr lang="en-IN" sz="2400" b="1" dirty="0"/>
              <a:t>Prevention of speculation: </a:t>
            </a:r>
          </a:p>
          <a:p>
            <a:pPr marL="0" indent="0">
              <a:buNone/>
            </a:pPr>
            <a:r>
              <a:rPr lang="en-IN" sz="2400" dirty="0"/>
              <a:t>    A stable exchange rate system eliminates speculation in the foreign exchange market. It avoids the speculation and helps in orderly growth of international trade.</a:t>
            </a:r>
          </a:p>
        </p:txBody>
      </p:sp>
    </p:spTree>
    <p:extLst>
      <p:ext uri="{BB962C8B-B14F-4D97-AF65-F5344CB8AC3E}">
        <p14:creationId xmlns:p14="http://schemas.microsoft.com/office/powerpoint/2010/main" val="1085986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7E3CCE-B00A-4414-A69D-9696A04682EE}"/>
              </a:ext>
            </a:extLst>
          </p:cNvPr>
          <p:cNvSpPr>
            <a:spLocks noGrp="1"/>
          </p:cNvSpPr>
          <p:nvPr>
            <p:ph idx="1"/>
          </p:nvPr>
        </p:nvSpPr>
        <p:spPr>
          <a:xfrm>
            <a:off x="248575" y="284085"/>
            <a:ext cx="11851689" cy="6400800"/>
          </a:xfrm>
        </p:spPr>
        <p:txBody>
          <a:bodyPr>
            <a:normAutofit/>
          </a:bodyPr>
          <a:lstStyle/>
          <a:p>
            <a:pPr marL="0" indent="0">
              <a:buNone/>
            </a:pPr>
            <a:r>
              <a:rPr lang="en-IN" sz="2400" dirty="0"/>
              <a:t>6</a:t>
            </a:r>
            <a:r>
              <a:rPr lang="en-IN" sz="2400" b="1" dirty="0"/>
              <a:t>.  Development and growth:</a:t>
            </a:r>
          </a:p>
          <a:p>
            <a:pPr marL="0" indent="0">
              <a:buNone/>
            </a:pPr>
            <a:r>
              <a:rPr lang="en-IN" sz="2400" dirty="0"/>
              <a:t>    Exchange rate stability is necessary for development and growth of foreign trade.</a:t>
            </a:r>
          </a:p>
          <a:p>
            <a:pPr marL="0" indent="0">
              <a:buNone/>
            </a:pPr>
            <a:r>
              <a:rPr lang="en-IN" sz="2400" dirty="0"/>
              <a:t>If exchange rate stability is not assured, exporter will be uncertain about the amount they will receive and importers will be uncertain about the amount they will have to pay.</a:t>
            </a:r>
          </a:p>
          <a:p>
            <a:pPr marL="457200" indent="-457200">
              <a:buAutoNum type="arabicPeriod" startAt="7"/>
            </a:pPr>
            <a:r>
              <a:rPr lang="en-IN" sz="2400" b="1" dirty="0"/>
              <a:t>Growth of international financial markets:</a:t>
            </a:r>
          </a:p>
          <a:p>
            <a:pPr marL="0" indent="0">
              <a:buNone/>
            </a:pPr>
            <a:r>
              <a:rPr lang="en-IN" sz="2400" b="1" dirty="0"/>
              <a:t>     </a:t>
            </a:r>
            <a:r>
              <a:rPr lang="en-IN" sz="2400" dirty="0"/>
              <a:t>A   stable exchange rate system is also necessary for the growth of international money and capital market. Due to uncertainties in the exchange market, individuals, Firms and institutions may not involved in lending and borrowing activities in the money and capital market</a:t>
            </a:r>
          </a:p>
        </p:txBody>
      </p:sp>
    </p:spTree>
    <p:extLst>
      <p:ext uri="{BB962C8B-B14F-4D97-AF65-F5344CB8AC3E}">
        <p14:creationId xmlns:p14="http://schemas.microsoft.com/office/powerpoint/2010/main" val="1678406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109328-EBDA-4310-9B28-C32B0BD624E8}"/>
              </a:ext>
            </a:extLst>
          </p:cNvPr>
          <p:cNvSpPr>
            <a:spLocks noGrp="1"/>
          </p:cNvSpPr>
          <p:nvPr>
            <p:ph idx="1"/>
          </p:nvPr>
        </p:nvSpPr>
        <p:spPr>
          <a:xfrm>
            <a:off x="186431" y="124287"/>
            <a:ext cx="11611991" cy="6667130"/>
          </a:xfrm>
        </p:spPr>
        <p:txBody>
          <a:bodyPr>
            <a:normAutofit/>
          </a:bodyPr>
          <a:lstStyle/>
          <a:p>
            <a:pPr marL="0" indent="0">
              <a:buNone/>
            </a:pPr>
            <a:r>
              <a:rPr lang="en-IN" sz="2800" b="1" dirty="0"/>
              <a:t>Arguments against Fixed exchange rate system:</a:t>
            </a:r>
          </a:p>
          <a:p>
            <a:pPr marL="0" indent="0">
              <a:buNone/>
            </a:pPr>
            <a:r>
              <a:rPr lang="en-IN" sz="2400" b="1" dirty="0"/>
              <a:t>1. Sacrifice of Independent economic policy:</a:t>
            </a:r>
          </a:p>
          <a:p>
            <a:pPr marL="0" indent="0">
              <a:buNone/>
            </a:pPr>
            <a:r>
              <a:rPr lang="en-IN" sz="2400" dirty="0"/>
              <a:t>    Fixed exchange rate policy implies the abandonment of independent domestic economic policy aimed at price stability, full employment, etc. This policy  does not indicate the real economic condition of the economy.</a:t>
            </a:r>
          </a:p>
          <a:p>
            <a:pPr marL="0" indent="0">
              <a:buNone/>
            </a:pPr>
            <a:r>
              <a:rPr lang="en-IN" sz="2400" b="1" dirty="0"/>
              <a:t>2. Need to maintain huge foreign exchange resources:</a:t>
            </a:r>
          </a:p>
          <a:p>
            <a:pPr marL="0" indent="0">
              <a:buNone/>
            </a:pPr>
            <a:r>
              <a:rPr lang="en-IN" sz="2400" b="1" dirty="0"/>
              <a:t>  </a:t>
            </a:r>
            <a:r>
              <a:rPr lang="en-IN" sz="2400" dirty="0"/>
              <a:t>In this system, the govt has to maintain large reserves of foreign currencies. This imposes heavy burden on the monetary authorities for managing foreign exchange reserves.</a:t>
            </a:r>
          </a:p>
          <a:p>
            <a:pPr marL="0" indent="0">
              <a:buNone/>
            </a:pPr>
            <a:r>
              <a:rPr lang="en-IN" sz="2400" b="1" dirty="0"/>
              <a:t>3. Needs for exchange control measures:</a:t>
            </a:r>
          </a:p>
          <a:p>
            <a:pPr marL="0" indent="0">
              <a:buNone/>
            </a:pPr>
            <a:r>
              <a:rPr lang="en-IN" sz="2400" b="1" dirty="0"/>
              <a:t>  T</a:t>
            </a:r>
            <a:r>
              <a:rPr lang="en-IN" sz="2400" dirty="0"/>
              <a:t>he success of a fixed exchange rate system requires the existence of an efficient exchange control mechanism. The central bank of a country adopt various exchange control measures to </a:t>
            </a:r>
            <a:r>
              <a:rPr lang="en-IN" sz="2400" dirty="0" err="1"/>
              <a:t>stablise</a:t>
            </a:r>
            <a:r>
              <a:rPr lang="en-IN" sz="2400" dirty="0"/>
              <a:t> the rate of exchange. But exchange controls have their  own adverse effects.</a:t>
            </a:r>
            <a:endParaRPr lang="en-IN" sz="2400" b="1" dirty="0"/>
          </a:p>
          <a:p>
            <a:pPr marL="0" indent="0">
              <a:buNone/>
            </a:pPr>
            <a:endParaRPr lang="en-IN" sz="2400" dirty="0"/>
          </a:p>
        </p:txBody>
      </p:sp>
    </p:spTree>
    <p:extLst>
      <p:ext uri="{BB962C8B-B14F-4D97-AF65-F5344CB8AC3E}">
        <p14:creationId xmlns:p14="http://schemas.microsoft.com/office/powerpoint/2010/main" val="1269855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109328-EBDA-4310-9B28-C32B0BD624E8}"/>
              </a:ext>
            </a:extLst>
          </p:cNvPr>
          <p:cNvSpPr>
            <a:spLocks noGrp="1"/>
          </p:cNvSpPr>
          <p:nvPr>
            <p:ph idx="1"/>
          </p:nvPr>
        </p:nvSpPr>
        <p:spPr>
          <a:xfrm>
            <a:off x="186431" y="124287"/>
            <a:ext cx="11798423" cy="6667130"/>
          </a:xfrm>
        </p:spPr>
        <p:txBody>
          <a:bodyPr>
            <a:normAutofit/>
          </a:bodyPr>
          <a:lstStyle/>
          <a:p>
            <a:pPr marL="0" indent="0">
              <a:buNone/>
            </a:pPr>
            <a:r>
              <a:rPr lang="en-IN" sz="2400" b="1" dirty="0"/>
              <a:t>4. Unsuitable for long-run:</a:t>
            </a:r>
          </a:p>
          <a:p>
            <a:pPr marL="0" indent="0">
              <a:buNone/>
            </a:pPr>
            <a:r>
              <a:rPr lang="en-IN" sz="2400" dirty="0"/>
              <a:t>  A policy of a fixed exchange rate system cannot be pursued for long-period of time. This is due to the changing international economic conditions.</a:t>
            </a:r>
          </a:p>
          <a:p>
            <a:pPr marL="0" indent="0">
              <a:buNone/>
            </a:pPr>
            <a:r>
              <a:rPr lang="en-IN" sz="2400" b="1" dirty="0"/>
              <a:t>5. Cost price relationship:</a:t>
            </a:r>
          </a:p>
          <a:p>
            <a:pPr marL="0" indent="0">
              <a:buNone/>
            </a:pPr>
            <a:r>
              <a:rPr lang="en-IN" sz="2400" dirty="0"/>
              <a:t>  It has been argued that, a system of fixed exchange rates doesn't reflects the present and true cost-price relationship between countries because they are based on past rates.</a:t>
            </a:r>
          </a:p>
          <a:p>
            <a:pPr marL="0" indent="0">
              <a:buNone/>
            </a:pPr>
            <a:r>
              <a:rPr lang="en-IN" sz="2400" b="1" dirty="0"/>
              <a:t>6. Difficult in the adjustments of balance of payments:</a:t>
            </a:r>
          </a:p>
          <a:p>
            <a:pPr marL="0" indent="0">
              <a:buNone/>
            </a:pPr>
            <a:r>
              <a:rPr lang="en-IN" sz="2400" b="1" dirty="0"/>
              <a:t>  </a:t>
            </a:r>
            <a:r>
              <a:rPr lang="en-IN" sz="2400" dirty="0"/>
              <a:t>Adjustments in the balance of payment of the country are difficult because there is less scope for changes in the exchange rate system.</a:t>
            </a:r>
          </a:p>
          <a:p>
            <a:pPr marL="0" indent="0">
              <a:buNone/>
            </a:pPr>
            <a:r>
              <a:rPr lang="en-IN" sz="2400" b="1" dirty="0"/>
              <a:t>7. Not permanently fixed:</a:t>
            </a:r>
          </a:p>
          <a:p>
            <a:pPr marL="0" indent="0">
              <a:buNone/>
            </a:pPr>
            <a:r>
              <a:rPr lang="en-IN" sz="2400" dirty="0"/>
              <a:t>  Pegged exchange rate system are not permanently fixed . Hence, they may not promote long-term international investment.</a:t>
            </a:r>
          </a:p>
          <a:p>
            <a:pPr marL="0" indent="0">
              <a:buNone/>
            </a:pPr>
            <a:endParaRPr lang="en-IN" sz="2400" dirty="0"/>
          </a:p>
          <a:p>
            <a:pPr marL="0" indent="0">
              <a:buNone/>
            </a:pPr>
            <a:endParaRPr lang="en-IN" sz="2400" b="1" dirty="0"/>
          </a:p>
        </p:txBody>
      </p:sp>
    </p:spTree>
    <p:extLst>
      <p:ext uri="{BB962C8B-B14F-4D97-AF65-F5344CB8AC3E}">
        <p14:creationId xmlns:p14="http://schemas.microsoft.com/office/powerpoint/2010/main" val="2479212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109328-EBDA-4310-9B28-C32B0BD624E8}"/>
              </a:ext>
            </a:extLst>
          </p:cNvPr>
          <p:cNvSpPr>
            <a:spLocks noGrp="1"/>
          </p:cNvSpPr>
          <p:nvPr>
            <p:ph idx="1"/>
          </p:nvPr>
        </p:nvSpPr>
        <p:spPr>
          <a:xfrm>
            <a:off x="186431" y="124287"/>
            <a:ext cx="11798423" cy="6667130"/>
          </a:xfrm>
        </p:spPr>
        <p:txBody>
          <a:bodyPr>
            <a:normAutofit/>
          </a:bodyPr>
          <a:lstStyle/>
          <a:p>
            <a:pPr marL="0" indent="0">
              <a:buNone/>
            </a:pPr>
            <a:r>
              <a:rPr lang="en-IN" sz="2800" b="1" dirty="0"/>
              <a:t>Flexible exchange rate system:    [Floating Exchange rate system]</a:t>
            </a:r>
          </a:p>
          <a:p>
            <a:pPr marL="0" indent="0">
              <a:buNone/>
            </a:pPr>
            <a:r>
              <a:rPr lang="en-IN" sz="2400" dirty="0"/>
              <a:t>    Under this system, exchange rates are freely  determined in open foreign exchange market on the basis of the interaction of the market forces the demand for and supply of foreign exchange.</a:t>
            </a:r>
          </a:p>
          <a:p>
            <a:pPr marL="0" indent="0">
              <a:buNone/>
            </a:pPr>
            <a:r>
              <a:rPr lang="en-IN" sz="2400" dirty="0"/>
              <a:t>   In this system, exchange rates are determined on the basis of balance of payment position.</a:t>
            </a:r>
          </a:p>
          <a:p>
            <a:pPr marL="0" indent="0">
              <a:buNone/>
            </a:pPr>
            <a:r>
              <a:rPr lang="en-IN" sz="2400" dirty="0"/>
              <a:t>     A surplus in the balance of payment will create an excess demand for the country’s currencies and exchange rate will tend to raise.</a:t>
            </a:r>
          </a:p>
          <a:p>
            <a:pPr marL="0" indent="0">
              <a:buNone/>
            </a:pPr>
            <a:r>
              <a:rPr lang="en-IN" sz="2400" dirty="0"/>
              <a:t>     On the other hand, a deficit in the balance of the payments, will create excess supply of the country’s currency and the exchange rate will tend to decrease.  </a:t>
            </a:r>
          </a:p>
          <a:p>
            <a:pPr marL="0" indent="0">
              <a:buNone/>
            </a:pPr>
            <a:endParaRPr lang="en-IN" sz="2400" dirty="0"/>
          </a:p>
          <a:p>
            <a:pPr marL="0" indent="0">
              <a:buNone/>
            </a:pPr>
            <a:endParaRPr lang="en-IN" sz="2400" b="1" dirty="0"/>
          </a:p>
        </p:txBody>
      </p:sp>
    </p:spTree>
    <p:extLst>
      <p:ext uri="{BB962C8B-B14F-4D97-AF65-F5344CB8AC3E}">
        <p14:creationId xmlns:p14="http://schemas.microsoft.com/office/powerpoint/2010/main" val="3065303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109328-EBDA-4310-9B28-C32B0BD624E8}"/>
              </a:ext>
            </a:extLst>
          </p:cNvPr>
          <p:cNvSpPr>
            <a:spLocks noGrp="1"/>
          </p:cNvSpPr>
          <p:nvPr>
            <p:ph idx="1"/>
          </p:nvPr>
        </p:nvSpPr>
        <p:spPr>
          <a:xfrm>
            <a:off x="186431" y="124287"/>
            <a:ext cx="11798423" cy="6667130"/>
          </a:xfrm>
        </p:spPr>
        <p:txBody>
          <a:bodyPr>
            <a:normAutofit/>
          </a:bodyPr>
          <a:lstStyle/>
          <a:p>
            <a:pPr marL="0" indent="0">
              <a:buNone/>
            </a:pPr>
            <a:r>
              <a:rPr lang="en-IN" sz="2400" b="1" dirty="0"/>
              <a:t>Case for flexible exchange rates (Merits):</a:t>
            </a:r>
          </a:p>
          <a:p>
            <a:pPr marL="0" indent="0">
              <a:buNone/>
            </a:pPr>
            <a:r>
              <a:rPr lang="en-IN" sz="2400" b="1" dirty="0"/>
              <a:t>1. Smooth adjustment in balance of payment:</a:t>
            </a:r>
          </a:p>
          <a:p>
            <a:pPr marL="0" indent="0">
              <a:buNone/>
            </a:pPr>
            <a:r>
              <a:rPr lang="en-IN" sz="2400" b="1" dirty="0"/>
              <a:t> </a:t>
            </a:r>
            <a:r>
              <a:rPr lang="en-IN" sz="2400" dirty="0"/>
              <a:t>Under this system, the adjustment in the balance of payments are easier as compared with the fixed exchange rate system.</a:t>
            </a:r>
          </a:p>
          <a:p>
            <a:pPr marL="0" indent="0">
              <a:buNone/>
            </a:pPr>
            <a:r>
              <a:rPr lang="en-IN" sz="2400" b="1" dirty="0"/>
              <a:t> </a:t>
            </a:r>
            <a:r>
              <a:rPr lang="en-IN" sz="2400" dirty="0"/>
              <a:t>In this system exchange rates are based on the market forces demand and supply of foreign exchange.</a:t>
            </a:r>
          </a:p>
          <a:p>
            <a:pPr marL="0" indent="0">
              <a:buNone/>
            </a:pPr>
            <a:r>
              <a:rPr lang="en-IN" sz="2400" b="1" dirty="0"/>
              <a:t>2. Independent Economic policy:</a:t>
            </a:r>
          </a:p>
          <a:p>
            <a:pPr marL="0" indent="0">
              <a:buNone/>
            </a:pPr>
            <a:r>
              <a:rPr lang="en-IN" sz="2400" b="1" dirty="0"/>
              <a:t>  </a:t>
            </a:r>
            <a:r>
              <a:rPr lang="en-IN" sz="2400" dirty="0"/>
              <a:t>A flexible exchange rate system provide larger degree of autonomy in respects of domestic economic policy. So that, it is easy to adjust with the domestic problems. This policy pursue independent economic policy.</a:t>
            </a:r>
          </a:p>
          <a:p>
            <a:pPr marL="0" indent="0">
              <a:buNone/>
            </a:pPr>
            <a:r>
              <a:rPr lang="en-IN" sz="2400" b="1" dirty="0"/>
              <a:t>3. No trade restrictions and exchange controls measures:</a:t>
            </a:r>
          </a:p>
          <a:p>
            <a:pPr marL="0" indent="0">
              <a:buNone/>
            </a:pPr>
            <a:r>
              <a:rPr lang="en-IN" sz="2400" dirty="0"/>
              <a:t>   A system of flexible exchange rates does not require the introduction of complicated and expensive trade restrictions and exchange measures.</a:t>
            </a:r>
          </a:p>
        </p:txBody>
      </p:sp>
    </p:spTree>
    <p:extLst>
      <p:ext uri="{BB962C8B-B14F-4D97-AF65-F5344CB8AC3E}">
        <p14:creationId xmlns:p14="http://schemas.microsoft.com/office/powerpoint/2010/main" val="2803441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949" y="483326"/>
            <a:ext cx="11364685" cy="6074227"/>
          </a:xfrm>
        </p:spPr>
        <p:txBody>
          <a:bodyPr>
            <a:normAutofit/>
          </a:bodyPr>
          <a:lstStyle/>
          <a:p>
            <a:pPr>
              <a:buNone/>
            </a:pPr>
            <a:r>
              <a:rPr lang="en-US" sz="2400" dirty="0"/>
              <a:t>        In the above diagram DD represents the demand curve for foreign exchange, SS represents the supply curve of foreign exchange.</a:t>
            </a:r>
          </a:p>
          <a:p>
            <a:pPr>
              <a:buNone/>
            </a:pPr>
            <a:r>
              <a:rPr lang="en-US" sz="2400" dirty="0"/>
              <a:t>     At point ‘P’, the demand for foreign exchange is equal to it’s supply. ON is equilibrium rate of exchange. If the demand for foreign exchange increases the new demand curve will  D</a:t>
            </a:r>
            <a:r>
              <a:rPr lang="en-US" sz="1400" dirty="0"/>
              <a:t>1</a:t>
            </a:r>
            <a:r>
              <a:rPr lang="en-US" sz="2400" dirty="0"/>
              <a:t>D</a:t>
            </a:r>
            <a:r>
              <a:rPr lang="en-US" sz="1400" dirty="0"/>
              <a:t>1, </a:t>
            </a:r>
            <a:r>
              <a:rPr lang="en-US" sz="2400" dirty="0"/>
              <a:t>assuming that there is no change in the supply of foreign exchange, rate increase to ON</a:t>
            </a:r>
            <a:r>
              <a:rPr lang="en-US" sz="1400" dirty="0"/>
              <a:t>2</a:t>
            </a:r>
            <a:endParaRPr lang="en-US" sz="2400" dirty="0"/>
          </a:p>
          <a:p>
            <a:pPr>
              <a:buNone/>
            </a:pPr>
            <a:r>
              <a:rPr lang="en-US" sz="2400" dirty="0"/>
              <a:t>      Similarly, if the supply of foreign exchange remain the same, a fall in the demand for foreign exchange will reduce the exchange rate </a:t>
            </a:r>
          </a:p>
          <a:p>
            <a:pPr>
              <a:buNone/>
            </a:pPr>
            <a:r>
              <a:rPr lang="en-US" sz="2400" dirty="0"/>
              <a:t>        On the other hand, assuming that the demand for foreign exchange remains the same if its supply increase , the new supply curve will be S</a:t>
            </a:r>
            <a:r>
              <a:rPr lang="en-US" sz="1400" dirty="0"/>
              <a:t>1</a:t>
            </a:r>
            <a:r>
              <a:rPr lang="en-US" sz="2400" dirty="0"/>
              <a:t>S</a:t>
            </a:r>
            <a:r>
              <a:rPr lang="en-US" sz="1400" dirty="0"/>
              <a:t>1</a:t>
            </a:r>
            <a:r>
              <a:rPr lang="en-US" sz="2400" dirty="0"/>
              <a:t>. This will lead to a fall in exchange rate from ON to ON</a:t>
            </a:r>
            <a:r>
              <a:rPr lang="en-US" sz="1400" dirty="0"/>
              <a:t>1 </a:t>
            </a:r>
            <a:r>
              <a:rPr lang="en-US" sz="2400" dirty="0"/>
              <a:t>. It the supply of foreign exchange decreases there will be raise in the exchange rate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109328-EBDA-4310-9B28-C32B0BD624E8}"/>
              </a:ext>
            </a:extLst>
          </p:cNvPr>
          <p:cNvSpPr>
            <a:spLocks noGrp="1"/>
          </p:cNvSpPr>
          <p:nvPr>
            <p:ph idx="1"/>
          </p:nvPr>
        </p:nvSpPr>
        <p:spPr>
          <a:xfrm>
            <a:off x="106532" y="115409"/>
            <a:ext cx="11984853" cy="6676007"/>
          </a:xfrm>
        </p:spPr>
        <p:txBody>
          <a:bodyPr>
            <a:normAutofit fontScale="92500" lnSpcReduction="10000"/>
          </a:bodyPr>
          <a:lstStyle/>
          <a:p>
            <a:pPr marL="0" indent="0">
              <a:buNone/>
            </a:pPr>
            <a:r>
              <a:rPr lang="en-IN" sz="2400" b="1" dirty="0"/>
              <a:t>4. Better liquidity:</a:t>
            </a:r>
          </a:p>
          <a:p>
            <a:pPr marL="0" indent="0">
              <a:buNone/>
            </a:pPr>
            <a:r>
              <a:rPr lang="en-IN" sz="2400" dirty="0"/>
              <a:t>    In this system, there is no need for the country to maintain huge foreign exchange reserves. There is no need for the central bank to interfere in the foreign exchange market.</a:t>
            </a:r>
          </a:p>
          <a:p>
            <a:pPr marL="0" indent="0">
              <a:buNone/>
            </a:pPr>
            <a:r>
              <a:rPr lang="en-IN" sz="2400" b="1" dirty="0"/>
              <a:t>5. Gains from free-trade:</a:t>
            </a:r>
          </a:p>
          <a:p>
            <a:pPr marL="0" indent="0">
              <a:buNone/>
            </a:pPr>
            <a:r>
              <a:rPr lang="en-IN" sz="2400" dirty="0"/>
              <a:t>  The advantages of free trade could be realized under a system of flexible exchange rates. This is because, there is no need for the imposition of trade restrictions and exchange controls.</a:t>
            </a:r>
          </a:p>
          <a:p>
            <a:pPr marL="0" indent="0">
              <a:buNone/>
            </a:pPr>
            <a:r>
              <a:rPr lang="en-IN" sz="2400" b="1" dirty="0"/>
              <a:t>6.  Better Confidence:</a:t>
            </a:r>
          </a:p>
          <a:p>
            <a:pPr marL="0" indent="0">
              <a:buNone/>
            </a:pPr>
            <a:r>
              <a:rPr lang="en-IN" sz="2400" dirty="0"/>
              <a:t>  Under this system, any adverse situation in the balance of payment is corrected automatically. It increases the confidence of international investors. </a:t>
            </a:r>
          </a:p>
          <a:p>
            <a:pPr marL="0" indent="0">
              <a:buNone/>
            </a:pPr>
            <a:r>
              <a:rPr lang="en-IN" sz="2400" b="1" dirty="0"/>
              <a:t>7. Cost price-relationship:</a:t>
            </a:r>
          </a:p>
          <a:p>
            <a:pPr marL="0" indent="0">
              <a:buNone/>
            </a:pPr>
            <a:r>
              <a:rPr lang="en-IN" sz="2400" b="1" dirty="0"/>
              <a:t>  </a:t>
            </a:r>
            <a:r>
              <a:rPr lang="en-IN" sz="2400" dirty="0"/>
              <a:t>This system reflect the true cost price relationship between two countries. It facilitates automatic adjustment of the BOP disequilibrium. It establishes the true cost price relationship.</a:t>
            </a:r>
          </a:p>
          <a:p>
            <a:pPr marL="0" indent="0">
              <a:buNone/>
            </a:pPr>
            <a:r>
              <a:rPr lang="en-IN" sz="2400" b="1" dirty="0"/>
              <a:t>8. Simple System:</a:t>
            </a:r>
          </a:p>
          <a:p>
            <a:pPr marL="0" indent="0">
              <a:buNone/>
            </a:pPr>
            <a:r>
              <a:rPr lang="en-IN" sz="2400" dirty="0"/>
              <a:t>  A system of flexible exchange rates is very simple in it’s working. In this system, there is no govt intervention in the foreign exchange market. Exchange rates are adjusted automatically on the basis of demand and supply.</a:t>
            </a:r>
          </a:p>
        </p:txBody>
      </p:sp>
    </p:spTree>
    <p:extLst>
      <p:ext uri="{BB962C8B-B14F-4D97-AF65-F5344CB8AC3E}">
        <p14:creationId xmlns:p14="http://schemas.microsoft.com/office/powerpoint/2010/main" val="1609889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49853B-D4ED-4346-B6F0-7629E6D030A3}"/>
              </a:ext>
            </a:extLst>
          </p:cNvPr>
          <p:cNvSpPr>
            <a:spLocks noGrp="1"/>
          </p:cNvSpPr>
          <p:nvPr>
            <p:ph idx="1"/>
          </p:nvPr>
        </p:nvSpPr>
        <p:spPr>
          <a:xfrm>
            <a:off x="168676" y="195309"/>
            <a:ext cx="11869443" cy="6400800"/>
          </a:xfrm>
        </p:spPr>
        <p:txBody>
          <a:bodyPr>
            <a:normAutofit lnSpcReduction="10000"/>
          </a:bodyPr>
          <a:lstStyle/>
          <a:p>
            <a:pPr marL="0" indent="0">
              <a:buNone/>
            </a:pPr>
            <a:r>
              <a:rPr lang="en-IN" sz="2400" b="1" dirty="0"/>
              <a:t>Argument (case) against Flexible exchange rate system:</a:t>
            </a:r>
          </a:p>
          <a:p>
            <a:pPr marL="0" indent="0">
              <a:buNone/>
            </a:pPr>
            <a:r>
              <a:rPr lang="en-IN" sz="2400" b="1" dirty="0"/>
              <a:t>1  Uncertainty and Risk:</a:t>
            </a:r>
          </a:p>
          <a:p>
            <a:pPr marL="0" indent="0">
              <a:buNone/>
            </a:pPr>
            <a:r>
              <a:rPr lang="en-IN" sz="2400" b="1" dirty="0"/>
              <a:t>    </a:t>
            </a:r>
            <a:r>
              <a:rPr lang="en-IN" sz="2400" dirty="0"/>
              <a:t>In this policy, there will be uncertainty in the exchange rates. The rate of exchange is vary from time to time. Hence, It leads to much risk to the investors.</a:t>
            </a:r>
          </a:p>
          <a:p>
            <a:pPr marL="0" indent="0">
              <a:buNone/>
            </a:pPr>
            <a:r>
              <a:rPr lang="en-IN" sz="2400" b="1" dirty="0"/>
              <a:t>2. Encourages Speculation:</a:t>
            </a:r>
          </a:p>
          <a:p>
            <a:pPr marL="0" indent="0">
              <a:buNone/>
            </a:pPr>
            <a:r>
              <a:rPr lang="en-IN" sz="2400" b="1" dirty="0"/>
              <a:t>   </a:t>
            </a:r>
            <a:r>
              <a:rPr lang="en-IN" sz="2400" dirty="0"/>
              <a:t>A serious drawback of flexible exchange rate system is the wide spread speculation. Speculation will have a destabilizing effect on international financial system.</a:t>
            </a:r>
          </a:p>
          <a:p>
            <a:pPr marL="0" indent="0">
              <a:buNone/>
            </a:pPr>
            <a:r>
              <a:rPr lang="en-IN" sz="2400" b="1" dirty="0"/>
              <a:t>3. Inflationary pressure:</a:t>
            </a:r>
          </a:p>
          <a:p>
            <a:pPr marL="0" indent="0">
              <a:buNone/>
            </a:pPr>
            <a:r>
              <a:rPr lang="en-IN" sz="2400" b="1" dirty="0"/>
              <a:t>  </a:t>
            </a:r>
            <a:r>
              <a:rPr lang="en-IN" sz="2400" dirty="0"/>
              <a:t>A system of flexible exchange rates has a inflationary pressure on the economy. When the currency depreciates due to a deficit in the </a:t>
            </a:r>
            <a:r>
              <a:rPr lang="en-IN" sz="2400" dirty="0" err="1"/>
              <a:t>balace</a:t>
            </a:r>
            <a:r>
              <a:rPr lang="en-IN" sz="2400" dirty="0"/>
              <a:t> of payments, imports will be costlier and leading to inflation.</a:t>
            </a:r>
          </a:p>
          <a:p>
            <a:pPr marL="0" indent="0">
              <a:buNone/>
            </a:pPr>
            <a:r>
              <a:rPr lang="en-IN" sz="2400" b="1" dirty="0"/>
              <a:t>4. Adverse effects on foreign trade:</a:t>
            </a:r>
          </a:p>
          <a:p>
            <a:pPr marL="0" indent="0">
              <a:buNone/>
            </a:pPr>
            <a:r>
              <a:rPr lang="en-IN" sz="2400" b="1" dirty="0"/>
              <a:t>    </a:t>
            </a:r>
            <a:r>
              <a:rPr lang="en-IN" sz="2400" dirty="0"/>
              <a:t>In this system, the exporters and importers will not be certain about the exchange rate. This will have discouraging effect on </a:t>
            </a:r>
            <a:r>
              <a:rPr lang="en-IN" sz="2400"/>
              <a:t>international trade.</a:t>
            </a:r>
            <a:endParaRPr lang="en-IN" sz="2400" b="1" dirty="0"/>
          </a:p>
          <a:p>
            <a:pPr marL="0" indent="0">
              <a:buNone/>
            </a:pPr>
            <a:endParaRPr lang="en-IN" sz="2400" b="1" dirty="0"/>
          </a:p>
        </p:txBody>
      </p:sp>
    </p:spTree>
    <p:extLst>
      <p:ext uri="{BB962C8B-B14F-4D97-AF65-F5344CB8AC3E}">
        <p14:creationId xmlns:p14="http://schemas.microsoft.com/office/powerpoint/2010/main" val="3168140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B04AF9-637D-4331-9F8D-CE522908B22F}"/>
              </a:ext>
            </a:extLst>
          </p:cNvPr>
          <p:cNvSpPr>
            <a:spLocks noGrp="1"/>
          </p:cNvSpPr>
          <p:nvPr>
            <p:ph idx="1"/>
          </p:nvPr>
        </p:nvSpPr>
        <p:spPr>
          <a:xfrm>
            <a:off x="168676" y="248575"/>
            <a:ext cx="11771790" cy="6400800"/>
          </a:xfrm>
        </p:spPr>
        <p:txBody>
          <a:bodyPr>
            <a:normAutofit/>
          </a:bodyPr>
          <a:lstStyle/>
          <a:p>
            <a:pPr marL="0" indent="0">
              <a:buNone/>
            </a:pPr>
            <a:r>
              <a:rPr lang="en-IN" sz="2400" dirty="0"/>
              <a:t>5</a:t>
            </a:r>
            <a:r>
              <a:rPr lang="en-IN" sz="2400" b="1" dirty="0"/>
              <a:t>.  Competitive exchange depreciation:</a:t>
            </a:r>
          </a:p>
          <a:p>
            <a:pPr marL="0" indent="0">
              <a:buNone/>
            </a:pPr>
            <a:r>
              <a:rPr lang="en-IN" sz="2400" dirty="0"/>
              <a:t>   Under this, there is a possibility of countries engaging in competitive depreciation of their currency to capture world market.</a:t>
            </a:r>
          </a:p>
          <a:p>
            <a:pPr marL="0" indent="0">
              <a:buNone/>
            </a:pPr>
            <a:r>
              <a:rPr lang="en-IN" sz="2400" dirty="0"/>
              <a:t>6.  </a:t>
            </a:r>
            <a:r>
              <a:rPr lang="en-IN" sz="2400" b="1" dirty="0"/>
              <a:t>Absence of stable medium of exchange:</a:t>
            </a:r>
          </a:p>
          <a:p>
            <a:pPr marL="0" indent="0">
              <a:buNone/>
            </a:pPr>
            <a:r>
              <a:rPr lang="en-IN" sz="2400" dirty="0"/>
              <a:t>   A drawbacks of flexible exchange rates is that, it effects the world economy of a stable medium of exchange, unit of account, store of value and standard of deferred payments. It leads to adverse effect on world trade and welfare of the people.  </a:t>
            </a:r>
          </a:p>
          <a:p>
            <a:pPr marL="0" indent="0">
              <a:buNone/>
            </a:pPr>
            <a:r>
              <a:rPr lang="en-IN" sz="2400"/>
              <a:t>          ******            ********         *******        ********</a:t>
            </a:r>
            <a:endParaRPr lang="en-IN" sz="2400" dirty="0"/>
          </a:p>
        </p:txBody>
      </p:sp>
    </p:spTree>
    <p:extLst>
      <p:ext uri="{BB962C8B-B14F-4D97-AF65-F5344CB8AC3E}">
        <p14:creationId xmlns:p14="http://schemas.microsoft.com/office/powerpoint/2010/main" val="2963513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261257"/>
            <a:ext cx="11922710" cy="6257109"/>
          </a:xfrm>
        </p:spPr>
        <p:txBody>
          <a:bodyPr>
            <a:normAutofit/>
          </a:bodyPr>
          <a:lstStyle/>
          <a:p>
            <a:pPr algn="ctr">
              <a:buNone/>
            </a:pPr>
            <a:r>
              <a:rPr lang="en-US" sz="2800" b="1" dirty="0"/>
              <a:t>Purchasing Power parity theory of exchange rate:</a:t>
            </a:r>
          </a:p>
          <a:p>
            <a:pPr>
              <a:buNone/>
            </a:pPr>
            <a:r>
              <a:rPr lang="en-US" sz="2400" b="1" dirty="0"/>
              <a:t>        </a:t>
            </a:r>
            <a:r>
              <a:rPr lang="en-US" sz="2400" dirty="0"/>
              <a:t>The purchase power parity theory try to explain the determination of the exchange rate between  the currencies of two countries under the system of inconvertible paper currency standard.</a:t>
            </a:r>
          </a:p>
          <a:p>
            <a:pPr>
              <a:buNone/>
            </a:pPr>
            <a:r>
              <a:rPr lang="en-US" sz="2400" dirty="0"/>
              <a:t>          This theory was originally stated by Prof </a:t>
            </a:r>
            <a:r>
              <a:rPr lang="en-US" sz="2400" dirty="0" err="1"/>
              <a:t>Wheatle</a:t>
            </a:r>
            <a:r>
              <a:rPr lang="en-US" sz="2400" dirty="0"/>
              <a:t>, but it was popularized  and developed by Swedish economist Gustav Cassel.</a:t>
            </a:r>
          </a:p>
          <a:p>
            <a:pPr>
              <a:buNone/>
            </a:pPr>
            <a:r>
              <a:rPr lang="en-US" sz="2400" dirty="0"/>
              <a:t>         According to this theory “The price level and the change in the price level in different countries determine the exchange rate of those countries currencies”</a:t>
            </a:r>
          </a:p>
          <a:p>
            <a:pPr>
              <a:buNone/>
            </a:pPr>
            <a:r>
              <a:rPr lang="en-US" sz="2400" dirty="0"/>
              <a:t>         According to Cassel, “The rate of exchange between two currencies must stand essentially on the quotient of the internal purchasing powers of these currencies”.</a:t>
            </a:r>
          </a:p>
          <a:p>
            <a:pPr>
              <a:buNone/>
            </a:pPr>
            <a:r>
              <a:rPr lang="en-US" sz="2400" dirty="0"/>
              <a:t>        The theory state that, under the system of inconvertible paper currency standard, the exchange rate between the currencies of two countries reflects the parity or equality of the purchasing power of respective currencies.</a:t>
            </a:r>
          </a:p>
          <a:p>
            <a:pPr>
              <a:buNone/>
            </a:pPr>
            <a:r>
              <a:rPr lang="en-US" sz="2400" dirty="0"/>
              <a:t>       There are two version of the P.P.P theory, they are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9899" y="62145"/>
                <a:ext cx="11572170" cy="6547662"/>
              </a:xfrm>
            </p:spPr>
            <p:txBody>
              <a:bodyPr>
                <a:normAutofit/>
              </a:bodyPr>
              <a:lstStyle/>
              <a:p>
                <a:pPr marL="457200" indent="-457200">
                  <a:buFont typeface="+mj-lt"/>
                  <a:buAutoNum type="arabicPeriod"/>
                </a:pPr>
                <a:r>
                  <a:rPr lang="en-US" sz="2400" b="1" dirty="0"/>
                  <a:t>Absolute version:</a:t>
                </a:r>
              </a:p>
              <a:p>
                <a:pPr marL="457200" indent="-457200">
                  <a:buNone/>
                </a:pPr>
                <a:r>
                  <a:rPr lang="en-US" sz="2400" dirty="0"/>
                  <a:t>   According to this version, exchange rate is determined at that point at which the internal purchasing power of currencies of two countries are equal.</a:t>
                </a:r>
              </a:p>
              <a:p>
                <a:pPr marL="457200" indent="-457200">
                  <a:buNone/>
                </a:pPr>
                <a:r>
                  <a:rPr lang="en-US" sz="2400" dirty="0"/>
                  <a:t>    For </a:t>
                </a:r>
                <a:r>
                  <a:rPr lang="en-US" sz="2400" dirty="0" err="1"/>
                  <a:t>eg</a:t>
                </a:r>
                <a:r>
                  <a:rPr lang="en-US" sz="2400" dirty="0"/>
                  <a:t>: If a particular commodity calculator costs $10 in USA and ₹100 in India </a:t>
                </a:r>
              </a:p>
              <a:p>
                <a:pPr marL="457200" indent="-457200">
                  <a:buNone/>
                </a:pPr>
                <a:r>
                  <a:rPr lang="en-US" sz="2400" dirty="0"/>
                  <a:t>       The exchange rate between US dollar and Indian rupee will be:</a:t>
                </a:r>
              </a:p>
              <a:p>
                <a:pPr marL="457200" indent="-457200">
                  <a:buNone/>
                </a:pPr>
                <a:r>
                  <a:rPr lang="en-US" sz="2400" dirty="0"/>
                  <a:t>             $1=10</a:t>
                </a:r>
              </a:p>
              <a:p>
                <a:pPr marL="457200" indent="-457200">
                  <a:buNone/>
                </a:pPr>
                <a:r>
                  <a:rPr lang="en-US" sz="2400" dirty="0"/>
                  <a:t>      At this rate, exchange rate will be in equilibrium. It can be stated as follows:</a:t>
                </a:r>
              </a:p>
              <a:p>
                <a:pPr marL="457200" indent="-457200">
                  <a:buNone/>
                </a:pPr>
                <a:r>
                  <a:rPr lang="en-US" sz="2400" dirty="0"/>
                  <a:t>            R</a:t>
                </a:r>
                <a14:m>
                  <m:oMath xmlns:m="http://schemas.openxmlformats.org/officeDocument/2006/math">
                    <m:r>
                      <a:rPr lang="en-US" sz="2600" i="1" smtClean="0">
                        <a:latin typeface="Cambria Math" panose="02040503050406030204" pitchFamily="18" charset="0"/>
                      </a:rPr>
                      <m:t>=</m:t>
                    </m:r>
                    <m:f>
                      <m:fPr>
                        <m:ctrlPr>
                          <a:rPr lang="en-US" sz="2600" i="1" smtClean="0">
                            <a:latin typeface="Cambria Math" panose="02040503050406030204" pitchFamily="18" charset="0"/>
                          </a:rPr>
                        </m:ctrlPr>
                      </m:fPr>
                      <m:num>
                        <m:r>
                          <a:rPr lang="en-IN" sz="2600" b="0" i="1" smtClean="0">
                            <a:latin typeface="Cambria Math" panose="02040503050406030204" pitchFamily="18" charset="0"/>
                          </a:rPr>
                          <m:t>𝑃𝑏</m:t>
                        </m:r>
                        <m:r>
                          <a:rPr lang="en-IN" sz="2600" b="0" i="1" smtClean="0">
                            <a:latin typeface="Cambria Math" panose="02040503050406030204" pitchFamily="18" charset="0"/>
                          </a:rPr>
                          <m:t>.</m:t>
                        </m:r>
                        <m:r>
                          <a:rPr lang="en-IN" sz="2600" b="0" i="1" smtClean="0">
                            <a:latin typeface="Cambria Math" panose="02040503050406030204" pitchFamily="18" charset="0"/>
                          </a:rPr>
                          <m:t>𝑄𝑜</m:t>
                        </m:r>
                      </m:num>
                      <m:den>
                        <m:r>
                          <a:rPr lang="en-IN" sz="2600" b="0" i="1" smtClean="0">
                            <a:latin typeface="Cambria Math" panose="02040503050406030204" pitchFamily="18" charset="0"/>
                          </a:rPr>
                          <m:t>𝑃𝑎</m:t>
                        </m:r>
                        <m:r>
                          <a:rPr lang="en-IN" sz="2600" b="0" i="1" smtClean="0">
                            <a:latin typeface="Cambria Math" panose="02040503050406030204" pitchFamily="18" charset="0"/>
                          </a:rPr>
                          <m:t>.</m:t>
                        </m:r>
                        <m:r>
                          <a:rPr lang="en-IN" sz="2600" b="0" i="1" smtClean="0">
                            <a:latin typeface="Cambria Math" panose="02040503050406030204" pitchFamily="18" charset="0"/>
                          </a:rPr>
                          <m:t>𝑄𝑜</m:t>
                        </m:r>
                      </m:den>
                    </m:f>
                  </m:oMath>
                </a14:m>
                <a:endParaRPr lang="en-US" sz="2600" dirty="0"/>
              </a:p>
              <a:p>
                <a:pPr marL="457200" indent="-457200">
                  <a:buNone/>
                </a:pPr>
                <a:r>
                  <a:rPr lang="en-US" sz="2400" dirty="0"/>
                  <a:t>    Where, R= Rate of exchange </a:t>
                </a:r>
              </a:p>
              <a:p>
                <a:pPr marL="457200" indent="-457200">
                  <a:buNone/>
                </a:pPr>
                <a:r>
                  <a:rPr lang="en-US" sz="2400" dirty="0"/>
                  <a:t>                Pa= Prices in country ‘a’</a:t>
                </a:r>
              </a:p>
              <a:p>
                <a:pPr marL="457200" indent="-457200">
                  <a:buNone/>
                </a:pPr>
                <a:r>
                  <a:rPr lang="en-US" sz="2400" dirty="0"/>
                  <a:t>                Pb = Prices in country ‘b’</a:t>
                </a:r>
              </a:p>
              <a:p>
                <a:pPr marL="457200" indent="-457200">
                  <a:buNone/>
                </a:pPr>
                <a:r>
                  <a:rPr lang="en-US" sz="2400" dirty="0" err="1"/>
                  <a:t>Qo</a:t>
                </a:r>
                <a:r>
                  <a:rPr lang="en-US" sz="2400" dirty="0"/>
                  <a:t> = Corresponding weights</a:t>
                </a:r>
              </a:p>
              <a:p>
                <a:pPr marL="457200" indent="-457200">
                  <a:buNone/>
                </a:pPr>
                <a:endParaRPr lang="en-US" sz="2400" dirty="0"/>
              </a:p>
              <a:p>
                <a:pPr marL="457200" indent="-457200">
                  <a:buNone/>
                </a:pPr>
                <a:endParaRPr lang="en-US" sz="24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9899" y="62145"/>
                <a:ext cx="11572170" cy="6547662"/>
              </a:xfrm>
              <a:blipFill>
                <a:blip r:embed="rId2"/>
                <a:stretch>
                  <a:fillRect l="-474" t="-745"/>
                </a:stretch>
              </a:blipFill>
            </p:spPr>
            <p:txBody>
              <a:bodyPr/>
              <a:lstStyle/>
              <a:p>
                <a:r>
                  <a:rPr lang="en-IN">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45" y="287383"/>
            <a:ext cx="11720552" cy="6468524"/>
          </a:xfrm>
        </p:spPr>
        <p:txBody>
          <a:bodyPr>
            <a:normAutofit/>
          </a:bodyPr>
          <a:lstStyle/>
          <a:p>
            <a:pPr marL="457200" indent="-457200">
              <a:buFont typeface="+mj-lt"/>
              <a:buAutoNum type="arabicPeriod" startAt="2"/>
            </a:pPr>
            <a:r>
              <a:rPr lang="en-US" sz="2400" b="1" dirty="0"/>
              <a:t>Relative version:</a:t>
            </a:r>
          </a:p>
          <a:p>
            <a:pPr marL="457200" indent="-457200">
              <a:buNone/>
            </a:pPr>
            <a:r>
              <a:rPr lang="en-US" sz="2400" dirty="0"/>
              <a:t>           The relative version of the theory says that changes in the exchange rate are due to the changes in the purchasing powers of the currencies.</a:t>
            </a:r>
          </a:p>
          <a:p>
            <a:pPr marL="457200" indent="-457200">
              <a:buNone/>
            </a:pPr>
            <a:r>
              <a:rPr lang="en-US" sz="2400" dirty="0"/>
              <a:t>           In other words, changes in the internal value of money bring about changes in the external value of the currencies concerned </a:t>
            </a:r>
          </a:p>
          <a:p>
            <a:pPr marL="457200" indent="-457200">
              <a:buNone/>
            </a:pPr>
            <a:r>
              <a:rPr lang="en-US" sz="2400" dirty="0"/>
              <a:t>         In the relative version, some past exchange rate is assumed to be the equilibrium rate and it adopted as the base rate. As changes in the purchasing power can be measured by changes in the indices of domestic prices of the countries concerned.</a:t>
            </a:r>
          </a:p>
          <a:p>
            <a:pPr marL="457200" indent="-457200">
              <a:buNone/>
            </a:pPr>
            <a:r>
              <a:rPr lang="en-US" sz="2400" dirty="0"/>
              <a:t>         Changes in the equilibrium rate can be measured by the ratios  of prices  indices of the respective countries. </a:t>
            </a:r>
          </a:p>
          <a:p>
            <a:pPr marL="457200" indent="-457200">
              <a:buNone/>
            </a:pPr>
            <a:r>
              <a:rPr lang="en-US" sz="2400" dirty="0"/>
              <a:t>         Changes in exchange rate can be calculated by using the following formula: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12101" cy="6773662"/>
              </a:xfrm>
            </p:spPr>
            <p:txBody>
              <a:bodyPr>
                <a:normAutofit/>
              </a:bodyPr>
              <a:lstStyle/>
              <a:p>
                <a:pPr>
                  <a:buNone/>
                </a:pPr>
                <a:r>
                  <a:rPr lang="en-US" sz="2000" dirty="0"/>
                  <a:t>                  New Exchange Rate = Old Exchange Rate </a:t>
                </a:r>
              </a:p>
              <a:p>
                <a:pPr>
                  <a:buNone/>
                </a:pPr>
                <a:endParaRPr lang="en-US" sz="2000" dirty="0"/>
              </a:p>
              <a:p>
                <a:pPr>
                  <a:buNone/>
                </a:pPr>
                <a:endParaRPr lang="en-US" sz="2000" dirty="0"/>
              </a:p>
              <a:p>
                <a:pPr>
                  <a:buNone/>
                </a:pPr>
                <a:endParaRPr lang="en-US" sz="2000" dirty="0"/>
              </a:p>
              <a:p>
                <a:pPr>
                  <a:buNone/>
                </a:pPr>
                <a:endParaRPr lang="en-US" sz="2000" dirty="0"/>
              </a:p>
              <a:p>
                <a:pPr>
                  <a:buNone/>
                </a:pPr>
                <a:endParaRPr lang="en-US" sz="2400" dirty="0"/>
              </a:p>
              <a:p>
                <a:pPr>
                  <a:buNone/>
                </a:pPr>
                <a:endParaRPr lang="en-US" sz="2400" dirty="0"/>
              </a:p>
              <a:p>
                <a:pPr>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rPr>
                            <m:t>𝑅</m:t>
                          </m:r>
                        </m:e>
                        <m:sub>
                          <m:r>
                            <a:rPr lang="en-US" sz="2800" i="0" smtClean="0">
                              <a:latin typeface="Cambria Math" panose="02040503050406030204" pitchFamily="18" charset="0"/>
                            </a:rPr>
                            <m:t>1</m:t>
                          </m:r>
                        </m:sub>
                      </m:sSub>
                      <m:r>
                        <a:rPr lang="en-IN" sz="2800" b="0" i="1" smtClean="0">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𝑅</m:t>
                          </m:r>
                        </m:e>
                        <m:sub>
                          <m:r>
                            <a:rPr lang="en-IN" sz="2800" b="0" i="0" smtClean="0">
                              <a:latin typeface="Cambria Math" panose="02040503050406030204" pitchFamily="18" charset="0"/>
                            </a:rPr>
                            <m:t>0 </m:t>
                          </m:r>
                        </m:sub>
                      </m:sSub>
                      <m:r>
                        <a:rPr lang="en-IN" sz="2800" b="0" i="1" smtClean="0">
                          <a:latin typeface="Cambria Math" panose="02040503050406030204" pitchFamily="18" charset="0"/>
                        </a:rPr>
                        <m:t> </m:t>
                      </m:r>
                      <m:r>
                        <a:rPr lang="en-US" sz="2800" dirty="0" smtClean="0">
                          <a:latin typeface="Cambria Math" panose="02040503050406030204" pitchFamily="18" charset="0"/>
                        </a:rPr>
                        <m:t>×</m:t>
                      </m:r>
                      <m:f>
                        <m:fPr>
                          <m:ctrlPr>
                            <a:rPr lang="en-US" sz="2800" i="1" dirty="0" smtClean="0">
                              <a:latin typeface="Cambria Math" panose="02040503050406030204" pitchFamily="18" charset="0"/>
                            </a:rPr>
                          </m:ctrlPr>
                        </m:fPr>
                        <m:num>
                          <m:sSub>
                            <m:sSubPr>
                              <m:ctrlPr>
                                <a:rPr lang="en-US" sz="2800" i="1">
                                  <a:latin typeface="Cambria Math" panose="02040503050406030204" pitchFamily="18" charset="0"/>
                                </a:rPr>
                              </m:ctrlPr>
                            </m:sSubPr>
                            <m:e>
                              <m:r>
                                <a:rPr lang="en-IN" sz="2800" b="0" i="1" smtClean="0">
                                  <a:latin typeface="Cambria Math" panose="02040503050406030204" pitchFamily="18" charset="0"/>
                                </a:rPr>
                                <m:t>𝑃𝑎</m:t>
                              </m:r>
                            </m:e>
                            <m:sub>
                              <m:r>
                                <a:rPr lang="en-IN" sz="2800" b="0" i="0" smtClean="0">
                                  <a:latin typeface="Cambria Math" panose="02040503050406030204" pitchFamily="18" charset="0"/>
                                </a:rPr>
                                <m:t>0</m:t>
                              </m:r>
                            </m:sub>
                          </m:sSub>
                        </m:num>
                        <m:den>
                          <m:sSub>
                            <m:sSubPr>
                              <m:ctrlPr>
                                <a:rPr lang="en-US" sz="2800" i="1">
                                  <a:latin typeface="Cambria Math" panose="02040503050406030204" pitchFamily="18" charset="0"/>
                                </a:rPr>
                              </m:ctrlPr>
                            </m:sSubPr>
                            <m:e>
                              <m:r>
                                <a:rPr lang="en-IN" sz="2800" b="0" i="1" smtClean="0">
                                  <a:latin typeface="Cambria Math" panose="02040503050406030204" pitchFamily="18" charset="0"/>
                                </a:rPr>
                                <m:t>𝑃𝑎</m:t>
                              </m:r>
                            </m:e>
                            <m:sub>
                              <m:r>
                                <a:rPr lang="en-IN" sz="2800" b="0" i="0" smtClean="0">
                                  <a:latin typeface="Cambria Math" panose="02040503050406030204" pitchFamily="18" charset="0"/>
                                </a:rPr>
                                <m:t>1</m:t>
                              </m:r>
                            </m:sub>
                          </m:sSub>
                        </m:den>
                      </m:f>
                      <m:r>
                        <a:rPr lang="en-US" sz="2800" dirty="0">
                          <a:latin typeface="Cambria Math" panose="02040503050406030204" pitchFamily="18" charset="0"/>
                        </a:rPr>
                        <m:t>×</m:t>
                      </m:r>
                      <m:f>
                        <m:fPr>
                          <m:ctrlPr>
                            <a:rPr lang="pt-BR" sz="2800" i="1" dirty="0" smtClean="0">
                              <a:latin typeface="Cambria Math" panose="02040503050406030204" pitchFamily="18" charset="0"/>
                            </a:rPr>
                          </m:ctrlPr>
                        </m:fPr>
                        <m:num>
                          <m:sSub>
                            <m:sSubPr>
                              <m:ctrlPr>
                                <a:rPr lang="en-US" sz="2800" i="1">
                                  <a:latin typeface="Cambria Math" panose="02040503050406030204" pitchFamily="18" charset="0"/>
                                </a:rPr>
                              </m:ctrlPr>
                            </m:sSubPr>
                            <m:e>
                              <m:r>
                                <a:rPr lang="en-IN" sz="2800" i="1">
                                  <a:latin typeface="Cambria Math" panose="02040503050406030204" pitchFamily="18" charset="0"/>
                                </a:rPr>
                                <m:t>𝑃𝑏</m:t>
                              </m:r>
                            </m:e>
                            <m:sub>
                              <m:r>
                                <a:rPr lang="en-IN" sz="2800">
                                  <a:latin typeface="Cambria Math" panose="02040503050406030204" pitchFamily="18" charset="0"/>
                                </a:rPr>
                                <m:t>1</m:t>
                              </m:r>
                            </m:sub>
                          </m:sSub>
                        </m:num>
                        <m:den>
                          <m:sSub>
                            <m:sSubPr>
                              <m:ctrlPr>
                                <a:rPr lang="en-US" sz="2800" i="1">
                                  <a:latin typeface="Cambria Math" panose="02040503050406030204" pitchFamily="18" charset="0"/>
                                </a:rPr>
                              </m:ctrlPr>
                            </m:sSubPr>
                            <m:e>
                              <m:r>
                                <a:rPr lang="en-IN" sz="2800" i="1">
                                  <a:latin typeface="Cambria Math" panose="02040503050406030204" pitchFamily="18" charset="0"/>
                                </a:rPr>
                                <m:t>𝑃𝑏</m:t>
                              </m:r>
                            </m:e>
                            <m:sub>
                              <m:r>
                                <a:rPr lang="en-IN" sz="2800" b="0" i="0" smtClean="0">
                                  <a:latin typeface="Cambria Math" panose="02040503050406030204" pitchFamily="18" charset="0"/>
                                </a:rPr>
                                <m:t>0</m:t>
                              </m:r>
                            </m:sub>
                          </m:sSub>
                        </m:den>
                      </m:f>
                    </m:oMath>
                  </m:oMathPara>
                </a14:m>
                <a:endParaRPr lang="en-US" sz="2400" dirty="0"/>
              </a:p>
              <a:p>
                <a:pPr>
                  <a:buNone/>
                </a:pPr>
                <a:r>
                  <a:rPr lang="en-US" sz="2400" dirty="0"/>
                  <a:t>      Suppose, old exchange rate between India and USA was $1=₹10, if the price index increases to 150 in India and 300 in USA the new exchange rate will be</a:t>
                </a:r>
              </a:p>
              <a:p>
                <a:pPr>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a:latin typeface="Cambria Math" panose="02040503050406030204" pitchFamily="18" charset="0"/>
                            </a:rPr>
                            <m:t>1</m:t>
                          </m:r>
                        </m:sub>
                      </m:sSub>
                      <m:r>
                        <a:rPr lang="en-IN" sz="2400" i="1">
                          <a:latin typeface="Cambria Math" panose="02040503050406030204" pitchFamily="18" charset="0"/>
                        </a:rPr>
                        <m:t>=</m:t>
                      </m:r>
                      <m:r>
                        <a:rPr lang="en-IN" sz="2400" b="0" i="0" smtClean="0">
                          <a:latin typeface="Cambria Math" panose="02040503050406030204" pitchFamily="18" charset="0"/>
                        </a:rPr>
                        <m:t>10</m:t>
                      </m:r>
                      <m:r>
                        <a:rPr lang="en-US" sz="2400" dirty="0">
                          <a:latin typeface="Cambria Math" panose="02040503050406030204" pitchFamily="18" charset="0"/>
                        </a:rPr>
                        <m:t>×</m:t>
                      </m:r>
                      <m:f>
                        <m:fPr>
                          <m:ctrlPr>
                            <a:rPr lang="en-US" sz="2400" i="1" dirty="0">
                              <a:latin typeface="Cambria Math" panose="02040503050406030204" pitchFamily="18" charset="0"/>
                            </a:rPr>
                          </m:ctrlPr>
                        </m:fPr>
                        <m:num>
                          <m:r>
                            <a:rPr lang="en-IN" sz="2400" b="0" i="1" dirty="0" smtClean="0">
                              <a:latin typeface="Cambria Math" panose="02040503050406030204" pitchFamily="18" charset="0"/>
                            </a:rPr>
                            <m:t>100</m:t>
                          </m:r>
                        </m:num>
                        <m:den>
                          <m:r>
                            <a:rPr lang="en-IN" sz="2400" b="0" i="1" smtClean="0">
                              <a:latin typeface="Cambria Math" panose="02040503050406030204" pitchFamily="18" charset="0"/>
                            </a:rPr>
                            <m:t>150</m:t>
                          </m:r>
                        </m:den>
                      </m:f>
                      <m:r>
                        <a:rPr lang="en-US" sz="2400" dirty="0">
                          <a:latin typeface="Cambria Math" panose="02040503050406030204" pitchFamily="18" charset="0"/>
                        </a:rPr>
                        <m:t>×</m:t>
                      </m:r>
                      <m:f>
                        <m:fPr>
                          <m:ctrlPr>
                            <a:rPr lang="pt-BR" sz="2400" i="1" dirty="0">
                              <a:latin typeface="Cambria Math" panose="02040503050406030204" pitchFamily="18" charset="0"/>
                            </a:rPr>
                          </m:ctrlPr>
                        </m:fPr>
                        <m:num>
                          <m:r>
                            <a:rPr lang="en-IN" sz="2400" b="0" i="1" dirty="0" smtClean="0">
                              <a:latin typeface="Cambria Math" panose="02040503050406030204" pitchFamily="18" charset="0"/>
                            </a:rPr>
                            <m:t>300</m:t>
                          </m:r>
                        </m:num>
                        <m:den>
                          <m:r>
                            <a:rPr lang="en-IN" sz="2400" b="0" i="1" smtClean="0">
                              <a:latin typeface="Cambria Math" panose="02040503050406030204" pitchFamily="18" charset="0"/>
                            </a:rPr>
                            <m:t>100</m:t>
                          </m:r>
                        </m:den>
                      </m:f>
                    </m:oMath>
                  </m:oMathPara>
                </a14:m>
                <a:endParaRPr lang="en-US" sz="2400" dirty="0"/>
              </a:p>
              <a:p>
                <a:pPr>
                  <a:buNone/>
                </a:pPr>
                <a:r>
                  <a:rPr lang="en-US" sz="2400" dirty="0"/>
                  <a:t>                                                 $1 =  ₹20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a:latin typeface="Cambria Math" panose="02040503050406030204" pitchFamily="18" charset="0"/>
                          </a:rPr>
                          <m:t>1</m:t>
                        </m:r>
                      </m:sub>
                    </m:sSub>
                  </m:oMath>
                </a14:m>
                <a:r>
                  <a:rPr lang="en-US" sz="2400" dirty="0"/>
                  <a:t>=20)</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12101" cy="6773662"/>
              </a:xfrm>
              <a:blipFill>
                <a:blip r:embed="rId2"/>
                <a:stretch>
                  <a:fillRect t="-540" r="-252"/>
                </a:stretch>
              </a:blipFill>
            </p:spPr>
            <p:txBody>
              <a:bodyPr/>
              <a:lstStyle/>
              <a:p>
                <a:r>
                  <a:rPr lang="en-IN">
                    <a:noFill/>
                  </a:rPr>
                  <a:t> </a:t>
                </a:r>
              </a:p>
            </p:txBody>
          </p:sp>
        </mc:Fallback>
      </mc:AlternateContent>
      <p:sp>
        <p:nvSpPr>
          <p:cNvPr id="2" name="Left Brace 1">
            <a:extLst>
              <a:ext uri="{FF2B5EF4-FFF2-40B4-BE49-F238E27FC236}">
                <a16:creationId xmlns:a16="http://schemas.microsoft.com/office/drawing/2014/main" id="{8EE4CE17-3797-4EF3-B4CA-B8D3748C4B35}"/>
              </a:ext>
            </a:extLst>
          </p:cNvPr>
          <p:cNvSpPr/>
          <p:nvPr/>
        </p:nvSpPr>
        <p:spPr>
          <a:xfrm>
            <a:off x="1296140" y="949911"/>
            <a:ext cx="266330" cy="84337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6" name="TextBox 5">
            <a:extLst>
              <a:ext uri="{FF2B5EF4-FFF2-40B4-BE49-F238E27FC236}">
                <a16:creationId xmlns:a16="http://schemas.microsoft.com/office/drawing/2014/main" id="{86C2794E-62A7-4B4C-BFC4-C361957FF3AA}"/>
              </a:ext>
            </a:extLst>
          </p:cNvPr>
          <p:cNvSpPr txBox="1"/>
          <p:nvPr/>
        </p:nvSpPr>
        <p:spPr>
          <a:xfrm>
            <a:off x="1692998" y="1048434"/>
            <a:ext cx="4373732" cy="646331"/>
          </a:xfrm>
          <a:prstGeom prst="rect">
            <a:avLst/>
          </a:prstGeom>
          <a:noFill/>
        </p:spPr>
        <p:txBody>
          <a:bodyPr wrap="square" rtlCol="0">
            <a:spAutoFit/>
          </a:bodyPr>
          <a:lstStyle/>
          <a:p>
            <a:r>
              <a:rPr lang="en-IN" dirty="0"/>
              <a:t>Domestic price index (In base period)</a:t>
            </a:r>
          </a:p>
          <a:p>
            <a:r>
              <a:rPr lang="en-IN" dirty="0"/>
              <a:t>Domestic price index (In current period)</a:t>
            </a:r>
          </a:p>
        </p:txBody>
      </p:sp>
      <p:sp>
        <p:nvSpPr>
          <p:cNvPr id="8" name="TextBox 7">
            <a:extLst>
              <a:ext uri="{FF2B5EF4-FFF2-40B4-BE49-F238E27FC236}">
                <a16:creationId xmlns:a16="http://schemas.microsoft.com/office/drawing/2014/main" id="{40040A5E-55E7-4D80-ADB6-FEB2E0B3E0FC}"/>
              </a:ext>
            </a:extLst>
          </p:cNvPr>
          <p:cNvSpPr txBox="1"/>
          <p:nvPr/>
        </p:nvSpPr>
        <p:spPr>
          <a:xfrm>
            <a:off x="948938" y="1185168"/>
            <a:ext cx="6304118" cy="372862"/>
          </a:xfrm>
          <a:prstGeom prst="rect">
            <a:avLst/>
          </a:prstGeom>
          <a:noFill/>
        </p:spPr>
        <p:txBody>
          <a:bodyPr wrap="square" rtlCol="0">
            <a:spAutoFit/>
          </a:bodyPr>
          <a:lstStyle/>
          <a:p>
            <a:r>
              <a:rPr lang="en-IN" dirty="0"/>
              <a:t>X</a:t>
            </a:r>
          </a:p>
        </p:txBody>
      </p:sp>
      <p:sp>
        <p:nvSpPr>
          <p:cNvPr id="9" name="Right Brace 8">
            <a:extLst>
              <a:ext uri="{FF2B5EF4-FFF2-40B4-BE49-F238E27FC236}">
                <a16:creationId xmlns:a16="http://schemas.microsoft.com/office/drawing/2014/main" id="{28E95DFF-F465-4D78-B093-B203DFD188F5}"/>
              </a:ext>
            </a:extLst>
          </p:cNvPr>
          <p:cNvSpPr/>
          <p:nvPr/>
        </p:nvSpPr>
        <p:spPr>
          <a:xfrm>
            <a:off x="6134470" y="949911"/>
            <a:ext cx="266330" cy="84337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solidFill>
                <a:schemeClr val="tx1">
                  <a:lumMod val="85000"/>
                  <a:lumOff val="15000"/>
                </a:schemeClr>
              </a:solidFill>
            </a:endParaRPr>
          </a:p>
        </p:txBody>
      </p:sp>
      <p:sp>
        <p:nvSpPr>
          <p:cNvPr id="10" name="TextBox 9">
            <a:extLst>
              <a:ext uri="{FF2B5EF4-FFF2-40B4-BE49-F238E27FC236}">
                <a16:creationId xmlns:a16="http://schemas.microsoft.com/office/drawing/2014/main" id="{DD9C2DDE-39B7-45F0-A9EE-E5E872D5E194}"/>
              </a:ext>
            </a:extLst>
          </p:cNvPr>
          <p:cNvSpPr txBox="1"/>
          <p:nvPr/>
        </p:nvSpPr>
        <p:spPr>
          <a:xfrm>
            <a:off x="989374" y="2224360"/>
            <a:ext cx="266330" cy="369332"/>
          </a:xfrm>
          <a:prstGeom prst="rect">
            <a:avLst/>
          </a:prstGeom>
          <a:noFill/>
        </p:spPr>
        <p:txBody>
          <a:bodyPr wrap="square" rtlCol="0">
            <a:spAutoFit/>
          </a:bodyPr>
          <a:lstStyle/>
          <a:p>
            <a:r>
              <a:rPr lang="en-IN" dirty="0"/>
              <a:t>X</a:t>
            </a:r>
          </a:p>
        </p:txBody>
      </p:sp>
      <p:sp>
        <p:nvSpPr>
          <p:cNvPr id="11" name="Left Brace 10">
            <a:extLst>
              <a:ext uri="{FF2B5EF4-FFF2-40B4-BE49-F238E27FC236}">
                <a16:creationId xmlns:a16="http://schemas.microsoft.com/office/drawing/2014/main" id="{737FB075-EE07-4C5E-BC48-2AF1A3A7C140}"/>
              </a:ext>
            </a:extLst>
          </p:cNvPr>
          <p:cNvSpPr/>
          <p:nvPr/>
        </p:nvSpPr>
        <p:spPr>
          <a:xfrm>
            <a:off x="1298777" y="2078282"/>
            <a:ext cx="263693" cy="84337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2" name="TextBox 11">
            <a:extLst>
              <a:ext uri="{FF2B5EF4-FFF2-40B4-BE49-F238E27FC236}">
                <a16:creationId xmlns:a16="http://schemas.microsoft.com/office/drawing/2014/main" id="{BFD0EC16-F428-4C64-BC71-6A57EB5E7E88}"/>
              </a:ext>
            </a:extLst>
          </p:cNvPr>
          <p:cNvSpPr txBox="1"/>
          <p:nvPr/>
        </p:nvSpPr>
        <p:spPr>
          <a:xfrm>
            <a:off x="1692998" y="2213918"/>
            <a:ext cx="4276078" cy="646331"/>
          </a:xfrm>
          <a:prstGeom prst="rect">
            <a:avLst/>
          </a:prstGeom>
          <a:noFill/>
        </p:spPr>
        <p:txBody>
          <a:bodyPr wrap="square" rtlCol="0">
            <a:spAutoFit/>
          </a:bodyPr>
          <a:lstStyle/>
          <a:p>
            <a:r>
              <a:rPr lang="en-IN" dirty="0"/>
              <a:t>Foreign price Index(In current period)</a:t>
            </a:r>
          </a:p>
          <a:p>
            <a:r>
              <a:rPr lang="en-IN" dirty="0"/>
              <a:t>Foreign price Index(In base period</a:t>
            </a:r>
          </a:p>
        </p:txBody>
      </p:sp>
      <p:sp>
        <p:nvSpPr>
          <p:cNvPr id="13" name="Right Brace 12">
            <a:extLst>
              <a:ext uri="{FF2B5EF4-FFF2-40B4-BE49-F238E27FC236}">
                <a16:creationId xmlns:a16="http://schemas.microsoft.com/office/drawing/2014/main" id="{E4D35656-8AF5-47F4-A470-98299AD25743}"/>
              </a:ext>
            </a:extLst>
          </p:cNvPr>
          <p:cNvSpPr/>
          <p:nvPr/>
        </p:nvSpPr>
        <p:spPr>
          <a:xfrm>
            <a:off x="5934884" y="2080928"/>
            <a:ext cx="263692" cy="84337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15" name="Straight Connector 14">
            <a:extLst>
              <a:ext uri="{FF2B5EF4-FFF2-40B4-BE49-F238E27FC236}">
                <a16:creationId xmlns:a16="http://schemas.microsoft.com/office/drawing/2014/main" id="{A86EB005-9B05-4696-89DD-8DE02CE97935}"/>
              </a:ext>
            </a:extLst>
          </p:cNvPr>
          <p:cNvCxnSpPr>
            <a:stCxn id="12" idx="1"/>
          </p:cNvCxnSpPr>
          <p:nvPr/>
        </p:nvCxnSpPr>
        <p:spPr>
          <a:xfrm flipV="1">
            <a:off x="1692998" y="2537083"/>
            <a:ext cx="427607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4DCA53A-A83C-4EFD-82BC-D4625DA781D9}"/>
              </a:ext>
            </a:extLst>
          </p:cNvPr>
          <p:cNvCxnSpPr>
            <a:cxnSpLocks/>
            <a:stCxn id="6" idx="1"/>
            <a:endCxn id="6" idx="3"/>
          </p:cNvCxnSpPr>
          <p:nvPr/>
        </p:nvCxnSpPr>
        <p:spPr>
          <a:xfrm>
            <a:off x="1692998" y="1371600"/>
            <a:ext cx="437373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CFB725F-4B3B-41AB-821A-5911AC422741}"/>
              </a:ext>
            </a:extLst>
          </p:cNvPr>
          <p:cNvSpPr txBox="1"/>
          <p:nvPr/>
        </p:nvSpPr>
        <p:spPr>
          <a:xfrm>
            <a:off x="79899" y="532660"/>
            <a:ext cx="184731" cy="369332"/>
          </a:xfrm>
          <a:prstGeom prst="rect">
            <a:avLst/>
          </a:prstGeom>
          <a:noFill/>
        </p:spPr>
        <p:txBody>
          <a:bodyPr wrap="none" rtlCol="0">
            <a:spAutoFit/>
          </a:bodyPr>
          <a:lstStyle/>
          <a:p>
            <a:endParaRPr lang="en-I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488272"/>
            <a:ext cx="10854759" cy="6285390"/>
          </a:xfrm>
        </p:spPr>
        <p:txBody>
          <a:bodyPr>
            <a:normAutofit/>
          </a:bodyPr>
          <a:lstStyle/>
          <a:p>
            <a:pPr marL="0" indent="0">
              <a:buNone/>
            </a:pPr>
            <a:r>
              <a:rPr lang="en-US" sz="2400" dirty="0"/>
              <a:t> The purchase power parity theory can be explained with the help of following diagram</a:t>
            </a:r>
          </a:p>
          <a:p>
            <a:pPr marL="0" indent="0">
              <a:buNone/>
            </a:pPr>
            <a:endParaRPr lang="en-US" sz="2400" dirty="0"/>
          </a:p>
        </p:txBody>
      </p:sp>
      <p:pic>
        <p:nvPicPr>
          <p:cNvPr id="5" name="Picture 4">
            <a:extLst>
              <a:ext uri="{FF2B5EF4-FFF2-40B4-BE49-F238E27FC236}">
                <a16:creationId xmlns:a16="http://schemas.microsoft.com/office/drawing/2014/main" id="{D7817FD1-D010-4AFA-9AD6-4312BC470AF0}"/>
              </a:ext>
            </a:extLst>
          </p:cNvPr>
          <p:cNvPicPr>
            <a:picLocks noChangeAspect="1"/>
          </p:cNvPicPr>
          <p:nvPr/>
        </p:nvPicPr>
        <p:blipFill>
          <a:blip r:embed="rId2"/>
          <a:stretch>
            <a:fillRect/>
          </a:stretch>
        </p:blipFill>
        <p:spPr>
          <a:xfrm>
            <a:off x="1489034" y="1523347"/>
            <a:ext cx="6962507" cy="5334653"/>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4C05ED3-89BC-4ECD-824A-0F071A0E7E4B}"/>
                  </a:ext>
                </a:extLst>
              </p:cNvPr>
              <p:cNvSpPr txBox="1"/>
              <p:nvPr/>
            </p:nvSpPr>
            <p:spPr>
              <a:xfrm>
                <a:off x="7137647" y="5078027"/>
                <a:ext cx="55041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IN" sz="2400" b="0" i="1" smtClean="0">
                              <a:latin typeface="Cambria Math" panose="02040503050406030204" pitchFamily="18" charset="0"/>
                            </a:rPr>
                            <m:t>𝐷</m:t>
                          </m:r>
                        </m:e>
                        <m:sub>
                          <m:r>
                            <a:rPr lang="en-US" sz="2400">
                              <a:latin typeface="Cambria Math" panose="02040503050406030204" pitchFamily="18" charset="0"/>
                            </a:rPr>
                            <m:t>1</m:t>
                          </m:r>
                        </m:sub>
                      </m:sSub>
                    </m:oMath>
                  </m:oMathPara>
                </a14:m>
                <a:endParaRPr lang="en-IN" sz="2400" dirty="0"/>
              </a:p>
            </p:txBody>
          </p:sp>
        </mc:Choice>
        <mc:Fallback xmlns="">
          <p:sp>
            <p:nvSpPr>
              <p:cNvPr id="6" name="TextBox 5">
                <a:extLst>
                  <a:ext uri="{FF2B5EF4-FFF2-40B4-BE49-F238E27FC236}">
                    <a16:creationId xmlns:a16="http://schemas.microsoft.com/office/drawing/2014/main" xmlns="" xmlns:a14="http://schemas.microsoft.com/office/drawing/2010/main" id="{94C05ED3-89BC-4ECD-824A-0F071A0E7E4B}"/>
                  </a:ext>
                </a:extLst>
              </p:cNvPr>
              <p:cNvSpPr txBox="1">
                <a:spLocks noRot="1" noChangeAspect="1" noMove="1" noResize="1" noEditPoints="1" noAdjustHandles="1" noChangeArrowheads="1" noChangeShapeType="1" noTextEdit="1"/>
              </p:cNvSpPr>
              <p:nvPr/>
            </p:nvSpPr>
            <p:spPr>
              <a:xfrm>
                <a:off x="7137647" y="5078027"/>
                <a:ext cx="550415" cy="461665"/>
              </a:xfrm>
              <a:prstGeom prst="rect">
                <a:avLst/>
              </a:prstGeom>
              <a:blipFill>
                <a:blip r:embed="rId3"/>
                <a:stretch>
                  <a:fillRect b="-394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8FE2BC5-B232-44B2-85BC-13CBB7FE7257}"/>
                  </a:ext>
                </a:extLst>
              </p:cNvPr>
              <p:cNvSpPr txBox="1"/>
              <p:nvPr/>
            </p:nvSpPr>
            <p:spPr>
              <a:xfrm>
                <a:off x="3410997" y="1216240"/>
                <a:ext cx="46163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IN" sz="2400" i="1">
                              <a:latin typeface="Cambria Math" panose="02040503050406030204" pitchFamily="18" charset="0"/>
                            </a:rPr>
                            <m:t>𝐷</m:t>
                          </m:r>
                        </m:e>
                        <m:sub>
                          <m:r>
                            <a:rPr lang="en-US" sz="2400">
                              <a:latin typeface="Cambria Math" panose="02040503050406030204" pitchFamily="18" charset="0"/>
                            </a:rPr>
                            <m:t>1</m:t>
                          </m:r>
                        </m:sub>
                      </m:sSub>
                    </m:oMath>
                  </m:oMathPara>
                </a14:m>
                <a:endParaRPr lang="en-IN" sz="2400" dirty="0"/>
              </a:p>
            </p:txBody>
          </p:sp>
        </mc:Choice>
        <mc:Fallback xmlns="">
          <p:sp>
            <p:nvSpPr>
              <p:cNvPr id="7" name="TextBox 6">
                <a:extLst>
                  <a:ext uri="{FF2B5EF4-FFF2-40B4-BE49-F238E27FC236}">
                    <a16:creationId xmlns:a16="http://schemas.microsoft.com/office/drawing/2014/main" xmlns="" xmlns:a14="http://schemas.microsoft.com/office/drawing/2010/main" id="{E8FE2BC5-B232-44B2-85BC-13CBB7FE7257}"/>
                  </a:ext>
                </a:extLst>
              </p:cNvPr>
              <p:cNvSpPr txBox="1">
                <a:spLocks noRot="1" noChangeAspect="1" noMove="1" noResize="1" noEditPoints="1" noAdjustHandles="1" noChangeArrowheads="1" noChangeShapeType="1" noTextEdit="1"/>
              </p:cNvSpPr>
              <p:nvPr/>
            </p:nvSpPr>
            <p:spPr>
              <a:xfrm>
                <a:off x="3410997" y="1216240"/>
                <a:ext cx="461639" cy="461665"/>
              </a:xfrm>
              <a:prstGeom prst="rect">
                <a:avLst/>
              </a:prstGeom>
              <a:blipFill>
                <a:blip r:embed="rId4"/>
                <a:stretch>
                  <a:fillRect l="-4000" r="-5333" b="-4000"/>
                </a:stretch>
              </a:blipFill>
            </p:spPr>
            <p:txBody>
              <a:bodyPr/>
              <a:lstStyle/>
              <a:p>
                <a:r>
                  <a:rPr lang="en-IN">
                    <a:noFill/>
                  </a:rPr>
                  <a:t> </a:t>
                </a:r>
              </a:p>
            </p:txBody>
          </p:sp>
        </mc:Fallback>
      </mc:AlternateContent>
      <p:sp>
        <p:nvSpPr>
          <p:cNvPr id="8" name="TextBox 7">
            <a:extLst>
              <a:ext uri="{FF2B5EF4-FFF2-40B4-BE49-F238E27FC236}">
                <a16:creationId xmlns:a16="http://schemas.microsoft.com/office/drawing/2014/main" id="{70F535C0-B179-4089-B6F7-A07B08ED57D7}"/>
              </a:ext>
            </a:extLst>
          </p:cNvPr>
          <p:cNvSpPr txBox="1"/>
          <p:nvPr/>
        </p:nvSpPr>
        <p:spPr>
          <a:xfrm>
            <a:off x="2648067" y="1746698"/>
            <a:ext cx="390618" cy="461665"/>
          </a:xfrm>
          <a:prstGeom prst="rect">
            <a:avLst/>
          </a:prstGeom>
          <a:noFill/>
        </p:spPr>
        <p:txBody>
          <a:bodyPr wrap="square" rtlCol="0">
            <a:spAutoFit/>
          </a:bodyPr>
          <a:lstStyle/>
          <a:p>
            <a:r>
              <a:rPr lang="en-IN" sz="2400" dirty="0"/>
              <a:t>D</a:t>
            </a:r>
          </a:p>
        </p:txBody>
      </p:sp>
      <p:sp>
        <p:nvSpPr>
          <p:cNvPr id="9" name="TextBox 8">
            <a:extLst>
              <a:ext uri="{FF2B5EF4-FFF2-40B4-BE49-F238E27FC236}">
                <a16:creationId xmlns:a16="http://schemas.microsoft.com/office/drawing/2014/main" id="{B69DC852-D658-42E3-B3BD-43F65035AF1F}"/>
              </a:ext>
            </a:extLst>
          </p:cNvPr>
          <p:cNvSpPr txBox="1"/>
          <p:nvPr/>
        </p:nvSpPr>
        <p:spPr>
          <a:xfrm>
            <a:off x="6560599" y="5388746"/>
            <a:ext cx="372862" cy="461665"/>
          </a:xfrm>
          <a:prstGeom prst="rect">
            <a:avLst/>
          </a:prstGeom>
          <a:noFill/>
        </p:spPr>
        <p:txBody>
          <a:bodyPr wrap="square" rtlCol="0">
            <a:spAutoFit/>
          </a:bodyPr>
          <a:lstStyle/>
          <a:p>
            <a:r>
              <a:rPr lang="en-IN" sz="2400" dirty="0"/>
              <a:t>D</a:t>
            </a:r>
          </a:p>
        </p:txBody>
      </p:sp>
      <p:sp>
        <p:nvSpPr>
          <p:cNvPr id="10" name="TextBox 9">
            <a:extLst>
              <a:ext uri="{FF2B5EF4-FFF2-40B4-BE49-F238E27FC236}">
                <a16:creationId xmlns:a16="http://schemas.microsoft.com/office/drawing/2014/main" id="{C9AABEDA-F403-48C1-8115-084BB30EA0FF}"/>
              </a:ext>
            </a:extLst>
          </p:cNvPr>
          <p:cNvSpPr txBox="1"/>
          <p:nvPr/>
        </p:nvSpPr>
        <p:spPr>
          <a:xfrm>
            <a:off x="6379104" y="1586899"/>
            <a:ext cx="292963" cy="461665"/>
          </a:xfrm>
          <a:prstGeom prst="rect">
            <a:avLst/>
          </a:prstGeom>
          <a:noFill/>
        </p:spPr>
        <p:txBody>
          <a:bodyPr wrap="square" rtlCol="0">
            <a:spAutoFit/>
          </a:bodyPr>
          <a:lstStyle/>
          <a:p>
            <a:r>
              <a:rPr lang="en-IN" sz="2400" dirty="0"/>
              <a:t>S</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797669C-E99F-430D-B324-C1116EC94294}"/>
                  </a:ext>
                </a:extLst>
              </p:cNvPr>
              <p:cNvSpPr txBox="1"/>
              <p:nvPr/>
            </p:nvSpPr>
            <p:spPr>
              <a:xfrm>
                <a:off x="6871317" y="2208362"/>
                <a:ext cx="29296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IN" sz="2400" b="0" i="1" smtClean="0">
                              <a:latin typeface="Cambria Math" panose="02040503050406030204" pitchFamily="18" charset="0"/>
                            </a:rPr>
                            <m:t>𝑆</m:t>
                          </m:r>
                        </m:e>
                        <m:sub>
                          <m:r>
                            <a:rPr lang="en-US" sz="2400">
                              <a:latin typeface="Cambria Math" panose="02040503050406030204" pitchFamily="18" charset="0"/>
                            </a:rPr>
                            <m:t>1</m:t>
                          </m:r>
                        </m:sub>
                      </m:sSub>
                    </m:oMath>
                  </m:oMathPara>
                </a14:m>
                <a:endParaRPr lang="en-IN" sz="2400" dirty="0"/>
              </a:p>
            </p:txBody>
          </p:sp>
        </mc:Choice>
        <mc:Fallback xmlns="">
          <p:sp>
            <p:nvSpPr>
              <p:cNvPr id="11" name="TextBox 10">
                <a:extLst>
                  <a:ext uri="{FF2B5EF4-FFF2-40B4-BE49-F238E27FC236}">
                    <a16:creationId xmlns:a16="http://schemas.microsoft.com/office/drawing/2014/main" xmlns="" xmlns:a14="http://schemas.microsoft.com/office/drawing/2010/main" id="{0797669C-E99F-430D-B324-C1116EC94294}"/>
                  </a:ext>
                </a:extLst>
              </p:cNvPr>
              <p:cNvSpPr txBox="1">
                <a:spLocks noRot="1" noChangeAspect="1" noMove="1" noResize="1" noEditPoints="1" noAdjustHandles="1" noChangeArrowheads="1" noChangeShapeType="1" noTextEdit="1"/>
              </p:cNvSpPr>
              <p:nvPr/>
            </p:nvSpPr>
            <p:spPr>
              <a:xfrm>
                <a:off x="6871317" y="2208362"/>
                <a:ext cx="292963" cy="461665"/>
              </a:xfrm>
              <a:prstGeom prst="rect">
                <a:avLst/>
              </a:prstGeom>
              <a:blipFill>
                <a:blip r:embed="rId5"/>
                <a:stretch>
                  <a:fillRect l="-4167" r="-47917" b="-394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3AD97AC-A200-4ABB-9E71-99B22092F67C}"/>
                  </a:ext>
                </a:extLst>
              </p:cNvPr>
              <p:cNvSpPr txBox="1"/>
              <p:nvPr/>
            </p:nvSpPr>
            <p:spPr>
              <a:xfrm>
                <a:off x="3038685" y="5304408"/>
                <a:ext cx="37286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IN" sz="2400" i="1">
                              <a:latin typeface="Cambria Math" panose="02040503050406030204" pitchFamily="18" charset="0"/>
                            </a:rPr>
                            <m:t>𝑆</m:t>
                          </m:r>
                        </m:e>
                        <m:sub>
                          <m:r>
                            <a:rPr lang="en-US" sz="2400">
                              <a:latin typeface="Cambria Math" panose="02040503050406030204" pitchFamily="18" charset="0"/>
                            </a:rPr>
                            <m:t>1</m:t>
                          </m:r>
                        </m:sub>
                      </m:sSub>
                    </m:oMath>
                  </m:oMathPara>
                </a14:m>
                <a:endParaRPr lang="en-IN" sz="2400" dirty="0"/>
              </a:p>
            </p:txBody>
          </p:sp>
        </mc:Choice>
        <mc:Fallback xmlns="">
          <p:sp>
            <p:nvSpPr>
              <p:cNvPr id="12" name="TextBox 11">
                <a:extLst>
                  <a:ext uri="{FF2B5EF4-FFF2-40B4-BE49-F238E27FC236}">
                    <a16:creationId xmlns:a16="http://schemas.microsoft.com/office/drawing/2014/main" xmlns="" xmlns:a14="http://schemas.microsoft.com/office/drawing/2010/main" id="{13AD97AC-A200-4ABB-9E71-99B22092F67C}"/>
                  </a:ext>
                </a:extLst>
              </p:cNvPr>
              <p:cNvSpPr txBox="1">
                <a:spLocks noRot="1" noChangeAspect="1" noMove="1" noResize="1" noEditPoints="1" noAdjustHandles="1" noChangeArrowheads="1" noChangeShapeType="1" noTextEdit="1"/>
              </p:cNvSpPr>
              <p:nvPr/>
            </p:nvSpPr>
            <p:spPr>
              <a:xfrm>
                <a:off x="3038685" y="5304408"/>
                <a:ext cx="372862" cy="461665"/>
              </a:xfrm>
              <a:prstGeom prst="rect">
                <a:avLst/>
              </a:prstGeom>
              <a:blipFill>
                <a:blip r:embed="rId6"/>
                <a:stretch>
                  <a:fillRect l="-3226" r="-14516" b="-3947"/>
                </a:stretch>
              </a:blipFill>
            </p:spPr>
            <p:txBody>
              <a:bodyPr/>
              <a:lstStyle/>
              <a:p>
                <a:r>
                  <a:rPr lang="en-IN">
                    <a:noFill/>
                  </a:rPr>
                  <a:t> </a:t>
                </a:r>
              </a:p>
            </p:txBody>
          </p:sp>
        </mc:Fallback>
      </mc:AlternateContent>
      <p:sp>
        <p:nvSpPr>
          <p:cNvPr id="13" name="TextBox 12">
            <a:extLst>
              <a:ext uri="{FF2B5EF4-FFF2-40B4-BE49-F238E27FC236}">
                <a16:creationId xmlns:a16="http://schemas.microsoft.com/office/drawing/2014/main" id="{A3102CC9-96C7-4789-B734-B8CC1A14BBA6}"/>
              </a:ext>
            </a:extLst>
          </p:cNvPr>
          <p:cNvSpPr txBox="1"/>
          <p:nvPr/>
        </p:nvSpPr>
        <p:spPr>
          <a:xfrm>
            <a:off x="2760405" y="5078027"/>
            <a:ext cx="650592" cy="461665"/>
          </a:xfrm>
          <a:prstGeom prst="rect">
            <a:avLst/>
          </a:prstGeom>
          <a:noFill/>
        </p:spPr>
        <p:txBody>
          <a:bodyPr wrap="square" rtlCol="0">
            <a:spAutoFit/>
          </a:bodyPr>
          <a:lstStyle/>
          <a:p>
            <a:r>
              <a:rPr lang="en-IN" sz="2400" dirty="0"/>
              <a:t>S</a:t>
            </a:r>
          </a:p>
        </p:txBody>
      </p:sp>
      <p:sp>
        <p:nvSpPr>
          <p:cNvPr id="14" name="TextBox 13">
            <a:extLst>
              <a:ext uri="{FF2B5EF4-FFF2-40B4-BE49-F238E27FC236}">
                <a16:creationId xmlns:a16="http://schemas.microsoft.com/office/drawing/2014/main" id="{AF0FF554-C6B6-4820-B105-0339D5ACCB41}"/>
              </a:ext>
            </a:extLst>
          </p:cNvPr>
          <p:cNvSpPr txBox="1"/>
          <p:nvPr/>
        </p:nvSpPr>
        <p:spPr>
          <a:xfrm>
            <a:off x="7688062" y="2670027"/>
            <a:ext cx="3666478" cy="461665"/>
          </a:xfrm>
          <a:prstGeom prst="rect">
            <a:avLst/>
          </a:prstGeom>
          <a:noFill/>
        </p:spPr>
        <p:txBody>
          <a:bodyPr wrap="square" rtlCol="0">
            <a:spAutoFit/>
          </a:bodyPr>
          <a:lstStyle/>
          <a:p>
            <a:r>
              <a:rPr lang="en-IN" sz="2400" dirty="0"/>
              <a:t>Commodity export point</a:t>
            </a:r>
          </a:p>
        </p:txBody>
      </p:sp>
      <p:sp>
        <p:nvSpPr>
          <p:cNvPr id="15" name="TextBox 14">
            <a:extLst>
              <a:ext uri="{FF2B5EF4-FFF2-40B4-BE49-F238E27FC236}">
                <a16:creationId xmlns:a16="http://schemas.microsoft.com/office/drawing/2014/main" id="{51DB60AF-B895-4A31-BC58-530EBFACB703}"/>
              </a:ext>
            </a:extLst>
          </p:cNvPr>
          <p:cNvSpPr txBox="1"/>
          <p:nvPr/>
        </p:nvSpPr>
        <p:spPr>
          <a:xfrm>
            <a:off x="7466120" y="3429001"/>
            <a:ext cx="4323426" cy="461665"/>
          </a:xfrm>
          <a:prstGeom prst="rect">
            <a:avLst/>
          </a:prstGeom>
          <a:noFill/>
        </p:spPr>
        <p:txBody>
          <a:bodyPr wrap="square" rtlCol="0">
            <a:spAutoFit/>
          </a:bodyPr>
          <a:lstStyle/>
          <a:p>
            <a:r>
              <a:rPr lang="en-IN" sz="2400" dirty="0"/>
              <a:t>Purchasing power parity</a:t>
            </a:r>
          </a:p>
        </p:txBody>
      </p:sp>
      <p:sp>
        <p:nvSpPr>
          <p:cNvPr id="16" name="TextBox 15">
            <a:extLst>
              <a:ext uri="{FF2B5EF4-FFF2-40B4-BE49-F238E27FC236}">
                <a16:creationId xmlns:a16="http://schemas.microsoft.com/office/drawing/2014/main" id="{3EBA03E5-DAC5-4F39-B0B6-3A3F7494B3D5}"/>
              </a:ext>
            </a:extLst>
          </p:cNvPr>
          <p:cNvSpPr txBox="1"/>
          <p:nvPr/>
        </p:nvSpPr>
        <p:spPr>
          <a:xfrm>
            <a:off x="4660776" y="6391962"/>
            <a:ext cx="4243526" cy="461665"/>
          </a:xfrm>
          <a:prstGeom prst="rect">
            <a:avLst/>
          </a:prstGeom>
          <a:noFill/>
        </p:spPr>
        <p:txBody>
          <a:bodyPr wrap="square" rtlCol="0">
            <a:spAutoFit/>
          </a:bodyPr>
          <a:lstStyle/>
          <a:p>
            <a:r>
              <a:rPr lang="en-IN" sz="2400" dirty="0"/>
              <a:t>Amount of foreign Exchange</a:t>
            </a:r>
          </a:p>
        </p:txBody>
      </p:sp>
      <p:sp>
        <p:nvSpPr>
          <p:cNvPr id="17" name="TextBox 16">
            <a:extLst>
              <a:ext uri="{FF2B5EF4-FFF2-40B4-BE49-F238E27FC236}">
                <a16:creationId xmlns:a16="http://schemas.microsoft.com/office/drawing/2014/main" id="{06CC58BC-3113-4274-A426-3F4B22D13EFA}"/>
              </a:ext>
            </a:extLst>
          </p:cNvPr>
          <p:cNvSpPr txBox="1"/>
          <p:nvPr/>
        </p:nvSpPr>
        <p:spPr>
          <a:xfrm>
            <a:off x="7244179" y="5850411"/>
            <a:ext cx="3701988" cy="461665"/>
          </a:xfrm>
          <a:prstGeom prst="rect">
            <a:avLst/>
          </a:prstGeom>
          <a:noFill/>
        </p:spPr>
        <p:txBody>
          <a:bodyPr wrap="square" rtlCol="0">
            <a:spAutoFit/>
          </a:bodyPr>
          <a:lstStyle/>
          <a:p>
            <a:r>
              <a:rPr lang="en-IN" sz="2400" dirty="0"/>
              <a:t>Commodity import point</a:t>
            </a:r>
          </a:p>
        </p:txBody>
      </p:sp>
      <p:sp>
        <p:nvSpPr>
          <p:cNvPr id="18" name="TextBox 17">
            <a:extLst>
              <a:ext uri="{FF2B5EF4-FFF2-40B4-BE49-F238E27FC236}">
                <a16:creationId xmlns:a16="http://schemas.microsoft.com/office/drawing/2014/main" id="{9B0A718C-00F1-4353-8999-3669227AC40A}"/>
              </a:ext>
            </a:extLst>
          </p:cNvPr>
          <p:cNvSpPr txBox="1"/>
          <p:nvPr/>
        </p:nvSpPr>
        <p:spPr>
          <a:xfrm rot="16200000">
            <a:off x="-457421" y="2808563"/>
            <a:ext cx="4077264" cy="461665"/>
          </a:xfrm>
          <a:prstGeom prst="rect">
            <a:avLst/>
          </a:prstGeom>
          <a:noFill/>
        </p:spPr>
        <p:txBody>
          <a:bodyPr wrap="square" rtlCol="0">
            <a:spAutoFit/>
          </a:bodyPr>
          <a:lstStyle/>
          <a:p>
            <a:r>
              <a:rPr lang="en-IN" sz="2400" dirty="0"/>
              <a:t>Exchange Rate</a:t>
            </a:r>
          </a:p>
        </p:txBody>
      </p:sp>
      <p:sp>
        <p:nvSpPr>
          <p:cNvPr id="19" name="TextBox 18">
            <a:extLst>
              <a:ext uri="{FF2B5EF4-FFF2-40B4-BE49-F238E27FC236}">
                <a16:creationId xmlns:a16="http://schemas.microsoft.com/office/drawing/2014/main" id="{D8BBFBFB-7C67-4FB9-95EA-E80D8435AC3E}"/>
              </a:ext>
            </a:extLst>
          </p:cNvPr>
          <p:cNvSpPr txBox="1"/>
          <p:nvPr/>
        </p:nvSpPr>
        <p:spPr>
          <a:xfrm>
            <a:off x="1926454" y="3497802"/>
            <a:ext cx="301841" cy="461665"/>
          </a:xfrm>
          <a:prstGeom prst="rect">
            <a:avLst/>
          </a:prstGeom>
          <a:noFill/>
        </p:spPr>
        <p:txBody>
          <a:bodyPr wrap="square" rtlCol="0">
            <a:spAutoFit/>
          </a:bodyPr>
          <a:lstStyle/>
          <a:p>
            <a:r>
              <a:rPr lang="en-IN" sz="2400" dirty="0"/>
              <a:t>R</a:t>
            </a:r>
          </a:p>
        </p:txBody>
      </p:sp>
      <p:sp>
        <p:nvSpPr>
          <p:cNvPr id="20" name="TextBox 19">
            <a:extLst>
              <a:ext uri="{FF2B5EF4-FFF2-40B4-BE49-F238E27FC236}">
                <a16:creationId xmlns:a16="http://schemas.microsoft.com/office/drawing/2014/main" id="{BC288880-DACE-48D5-9117-A1FCC666CB45}"/>
              </a:ext>
            </a:extLst>
          </p:cNvPr>
          <p:cNvSpPr txBox="1"/>
          <p:nvPr/>
        </p:nvSpPr>
        <p:spPr>
          <a:xfrm>
            <a:off x="1900793" y="1926454"/>
            <a:ext cx="261920" cy="461665"/>
          </a:xfrm>
          <a:prstGeom prst="rect">
            <a:avLst/>
          </a:prstGeom>
          <a:noFill/>
        </p:spPr>
        <p:txBody>
          <a:bodyPr wrap="square" rtlCol="0">
            <a:spAutoFit/>
          </a:bodyPr>
          <a:lstStyle/>
          <a:p>
            <a:r>
              <a:rPr lang="en-IN" sz="2400" dirty="0"/>
              <a:t>Y</a:t>
            </a:r>
          </a:p>
        </p:txBody>
      </p:sp>
      <p:sp>
        <p:nvSpPr>
          <p:cNvPr id="21" name="TextBox 20">
            <a:extLst>
              <a:ext uri="{FF2B5EF4-FFF2-40B4-BE49-F238E27FC236}">
                <a16:creationId xmlns:a16="http://schemas.microsoft.com/office/drawing/2014/main" id="{D03B2B9A-EF3A-4B46-BA7D-01F444FC054D}"/>
              </a:ext>
            </a:extLst>
          </p:cNvPr>
          <p:cNvSpPr txBox="1"/>
          <p:nvPr/>
        </p:nvSpPr>
        <p:spPr>
          <a:xfrm>
            <a:off x="1900793" y="6307602"/>
            <a:ext cx="350669" cy="369332"/>
          </a:xfrm>
          <a:prstGeom prst="rect">
            <a:avLst/>
          </a:prstGeom>
          <a:noFill/>
        </p:spPr>
        <p:txBody>
          <a:bodyPr wrap="square" rtlCol="0">
            <a:spAutoFit/>
          </a:bodyPr>
          <a:lstStyle/>
          <a:p>
            <a:r>
              <a:rPr lang="en-IN" dirty="0"/>
              <a:t>O</a:t>
            </a:r>
          </a:p>
        </p:txBody>
      </p:sp>
      <p:sp>
        <p:nvSpPr>
          <p:cNvPr id="22" name="TextBox 21">
            <a:extLst>
              <a:ext uri="{FF2B5EF4-FFF2-40B4-BE49-F238E27FC236}">
                <a16:creationId xmlns:a16="http://schemas.microsoft.com/office/drawing/2014/main" id="{2ADC7F23-088C-4608-87C8-587DBF4E83E9}"/>
              </a:ext>
            </a:extLst>
          </p:cNvPr>
          <p:cNvSpPr txBox="1"/>
          <p:nvPr/>
        </p:nvSpPr>
        <p:spPr>
          <a:xfrm>
            <a:off x="4286181" y="6342937"/>
            <a:ext cx="461639" cy="377406"/>
          </a:xfrm>
          <a:prstGeom prst="rect">
            <a:avLst/>
          </a:prstGeom>
          <a:noFill/>
        </p:spPr>
        <p:txBody>
          <a:bodyPr wrap="square" rtlCol="0">
            <a:spAutoFit/>
          </a:bodyPr>
          <a:lstStyle/>
          <a:p>
            <a:r>
              <a:rPr lang="en-IN" dirty="0"/>
              <a:t>Q</a:t>
            </a:r>
          </a:p>
        </p:txBody>
      </p:sp>
      <p:sp>
        <p:nvSpPr>
          <p:cNvPr id="23" name="TextBox 22">
            <a:extLst>
              <a:ext uri="{FF2B5EF4-FFF2-40B4-BE49-F238E27FC236}">
                <a16:creationId xmlns:a16="http://schemas.microsoft.com/office/drawing/2014/main" id="{97E2995A-E6A2-488D-8BCC-BDE2D84EE3BB}"/>
              </a:ext>
            </a:extLst>
          </p:cNvPr>
          <p:cNvSpPr txBox="1"/>
          <p:nvPr/>
        </p:nvSpPr>
        <p:spPr>
          <a:xfrm>
            <a:off x="7688062" y="6173394"/>
            <a:ext cx="443884" cy="369332"/>
          </a:xfrm>
          <a:prstGeom prst="rect">
            <a:avLst/>
          </a:prstGeom>
          <a:noFill/>
        </p:spPr>
        <p:txBody>
          <a:bodyPr wrap="square" rtlCol="0">
            <a:spAutoFit/>
          </a:bodyPr>
          <a:lstStyle/>
          <a:p>
            <a:r>
              <a:rPr lang="en-IN" dirty="0"/>
              <a:t>X</a:t>
            </a: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Wisp</Template>
  <TotalTime>1423</TotalTime>
  <Words>4534</Words>
  <Application>Microsoft Office PowerPoint</Application>
  <PresentationFormat>Widescreen</PresentationFormat>
  <Paragraphs>402</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Cambria Math</vt:lpstr>
      <vt:lpstr>inherit</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Chandrashekar Poojary</dc:creator>
  <cp:lastModifiedBy>Chandrashekar Poojary</cp:lastModifiedBy>
  <cp:revision>163</cp:revision>
  <dcterms:created xsi:type="dcterms:W3CDTF">2020-01-15T14:39:26Z</dcterms:created>
  <dcterms:modified xsi:type="dcterms:W3CDTF">2020-02-12T01:55:59Z</dcterms:modified>
</cp:coreProperties>
</file>